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60" r:id="rId4"/>
  </p:sldMasterIdLst>
  <p:notesMasterIdLst>
    <p:notesMasterId r:id="rId17"/>
  </p:notesMasterIdLst>
  <p:sldIdLst>
    <p:sldId id="324" r:id="rId5"/>
    <p:sldId id="332" r:id="rId6"/>
    <p:sldId id="334" r:id="rId7"/>
    <p:sldId id="336" r:id="rId8"/>
    <p:sldId id="337" r:id="rId9"/>
    <p:sldId id="346" r:id="rId10"/>
    <p:sldId id="331" r:id="rId11"/>
    <p:sldId id="347" r:id="rId12"/>
    <p:sldId id="348" r:id="rId13"/>
    <p:sldId id="349" r:id="rId14"/>
    <p:sldId id="350" r:id="rId15"/>
    <p:sldId id="34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000"/>
    <a:srgbClr val="505050"/>
    <a:srgbClr val="D61D23"/>
    <a:srgbClr val="F4642A"/>
    <a:srgbClr val="8C8C8C"/>
    <a:srgbClr val="F27930"/>
    <a:srgbClr val="021F42"/>
    <a:srgbClr val="09A7E3"/>
    <a:srgbClr val="FFCC00"/>
    <a:srgbClr val="00A7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46803"/>
  </p:normalViewPr>
  <p:slideViewPr>
    <p:cSldViewPr snapToGrid="0" snapToObjects="1">
      <p:cViewPr varScale="1">
        <p:scale>
          <a:sx n="56" d="100"/>
          <a:sy n="56" d="100"/>
        </p:scale>
        <p:origin x="3800" y="176"/>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2C7F9C-1BCC-A14D-AA52-4BDA73B6FD13}"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957098F0-3BEC-7547-BD0C-A323FFFB310E}">
      <dgm:prSet phldrT="[Text]"/>
      <dgm:spPr>
        <a:solidFill>
          <a:srgbClr val="505050"/>
        </a:solidFill>
      </dgm:spPr>
      <dgm:t>
        <a:bodyPr/>
        <a:lstStyle/>
        <a:p>
          <a:r>
            <a:rPr lang="en-US" dirty="0"/>
            <a:t>Binge/ Intoxication</a:t>
          </a:r>
        </a:p>
      </dgm:t>
    </dgm:pt>
    <dgm:pt modelId="{2807B780-E7CB-FA41-B56C-AC21974BC00B}" type="sibTrans" cxnId="{548B6BA7-CC2E-B54B-B492-79333B02A517}">
      <dgm:prSet/>
      <dgm:spPr>
        <a:ln w="28575">
          <a:solidFill>
            <a:srgbClr val="8C8C8C"/>
          </a:solidFill>
        </a:ln>
      </dgm:spPr>
      <dgm:t>
        <a:bodyPr/>
        <a:lstStyle/>
        <a:p>
          <a:endParaRPr lang="en-US"/>
        </a:p>
      </dgm:t>
    </dgm:pt>
    <dgm:pt modelId="{FDD574F4-1E13-DA4D-9166-96EF415E35CD}" type="parTrans" cxnId="{548B6BA7-CC2E-B54B-B492-79333B02A517}">
      <dgm:prSet/>
      <dgm:spPr/>
      <dgm:t>
        <a:bodyPr/>
        <a:lstStyle/>
        <a:p>
          <a:endParaRPr lang="en-US"/>
        </a:p>
      </dgm:t>
    </dgm:pt>
    <dgm:pt modelId="{4AEECDA9-E212-7241-9A83-7F537FDDC001}">
      <dgm:prSet phldrT="[Text]"/>
      <dgm:spPr>
        <a:solidFill>
          <a:srgbClr val="505050"/>
        </a:solidFill>
      </dgm:spPr>
      <dgm:t>
        <a:bodyPr/>
        <a:lstStyle/>
        <a:p>
          <a:r>
            <a:rPr lang="en-US" dirty="0"/>
            <a:t>Withdrawal/ Negative Affect</a:t>
          </a:r>
        </a:p>
      </dgm:t>
    </dgm:pt>
    <dgm:pt modelId="{E3055B21-7195-3C44-9F86-F8810E63670A}" type="sibTrans" cxnId="{403708FF-B9B6-364E-B0EF-11B343194F92}">
      <dgm:prSet/>
      <dgm:spPr>
        <a:ln w="28575">
          <a:solidFill>
            <a:srgbClr val="8C8C8C"/>
          </a:solidFill>
        </a:ln>
      </dgm:spPr>
      <dgm:t>
        <a:bodyPr/>
        <a:lstStyle/>
        <a:p>
          <a:endParaRPr lang="en-US"/>
        </a:p>
      </dgm:t>
    </dgm:pt>
    <dgm:pt modelId="{6DE0FA54-97FD-8741-9B2D-86A8D7376C3B}" type="parTrans" cxnId="{403708FF-B9B6-364E-B0EF-11B343194F92}">
      <dgm:prSet/>
      <dgm:spPr/>
      <dgm:t>
        <a:bodyPr/>
        <a:lstStyle/>
        <a:p>
          <a:endParaRPr lang="en-US"/>
        </a:p>
      </dgm:t>
    </dgm:pt>
    <dgm:pt modelId="{0EA61C16-C6DA-8749-BE92-8BF8C826071E}">
      <dgm:prSet phldrT="[Text]"/>
      <dgm:spPr>
        <a:solidFill>
          <a:srgbClr val="505050"/>
        </a:solidFill>
      </dgm:spPr>
      <dgm:t>
        <a:bodyPr/>
        <a:lstStyle/>
        <a:p>
          <a:r>
            <a:rPr lang="en-US" dirty="0"/>
            <a:t>Preoccupation/ Anticipation</a:t>
          </a:r>
        </a:p>
      </dgm:t>
    </dgm:pt>
    <dgm:pt modelId="{ECF97966-09C9-8E49-AD8E-A68C93AB56D5}" type="parTrans" cxnId="{348EC864-A766-5946-AE49-4667D470DB8E}">
      <dgm:prSet/>
      <dgm:spPr/>
      <dgm:t>
        <a:bodyPr/>
        <a:lstStyle/>
        <a:p>
          <a:endParaRPr lang="en-US"/>
        </a:p>
      </dgm:t>
    </dgm:pt>
    <dgm:pt modelId="{B47C0795-AC74-794D-BD4D-5D81590DC56B}" type="sibTrans" cxnId="{348EC864-A766-5946-AE49-4667D470DB8E}">
      <dgm:prSet/>
      <dgm:spPr>
        <a:ln w="28575">
          <a:solidFill>
            <a:srgbClr val="8C8C8C"/>
          </a:solidFill>
        </a:ln>
      </dgm:spPr>
      <dgm:t>
        <a:bodyPr/>
        <a:lstStyle/>
        <a:p>
          <a:endParaRPr lang="en-US"/>
        </a:p>
      </dgm:t>
    </dgm:pt>
    <dgm:pt modelId="{15DE59F8-2AB1-9E4D-9D07-539E692E8D79}" type="pres">
      <dgm:prSet presAssocID="{822C7F9C-1BCC-A14D-AA52-4BDA73B6FD13}" presName="cycle" presStyleCnt="0">
        <dgm:presLayoutVars>
          <dgm:dir/>
          <dgm:resizeHandles val="exact"/>
        </dgm:presLayoutVars>
      </dgm:prSet>
      <dgm:spPr/>
    </dgm:pt>
    <dgm:pt modelId="{77ACE7E7-FAD1-3746-AA69-F2E4AC17C9A8}" type="pres">
      <dgm:prSet presAssocID="{957098F0-3BEC-7547-BD0C-A323FFFB310E}" presName="node" presStyleLbl="node1" presStyleIdx="0" presStyleCnt="3">
        <dgm:presLayoutVars>
          <dgm:bulletEnabled val="1"/>
        </dgm:presLayoutVars>
      </dgm:prSet>
      <dgm:spPr/>
    </dgm:pt>
    <dgm:pt modelId="{70D40916-8540-9246-BC5A-AF153780A9E2}" type="pres">
      <dgm:prSet presAssocID="{957098F0-3BEC-7547-BD0C-A323FFFB310E}" presName="spNode" presStyleCnt="0"/>
      <dgm:spPr/>
    </dgm:pt>
    <dgm:pt modelId="{552A2B50-3B6D-7645-91BE-716A69AEDCD6}" type="pres">
      <dgm:prSet presAssocID="{2807B780-E7CB-FA41-B56C-AC21974BC00B}" presName="sibTrans" presStyleLbl="sibTrans1D1" presStyleIdx="0" presStyleCnt="3"/>
      <dgm:spPr/>
    </dgm:pt>
    <dgm:pt modelId="{A87B8358-7331-494E-AC1E-0A4EADB6F95E}" type="pres">
      <dgm:prSet presAssocID="{4AEECDA9-E212-7241-9A83-7F537FDDC001}" presName="node" presStyleLbl="node1" presStyleIdx="1" presStyleCnt="3">
        <dgm:presLayoutVars>
          <dgm:bulletEnabled val="1"/>
        </dgm:presLayoutVars>
      </dgm:prSet>
      <dgm:spPr/>
    </dgm:pt>
    <dgm:pt modelId="{ED1C41E9-505C-7E4A-9149-39539CC4BEFB}" type="pres">
      <dgm:prSet presAssocID="{4AEECDA9-E212-7241-9A83-7F537FDDC001}" presName="spNode" presStyleCnt="0"/>
      <dgm:spPr/>
    </dgm:pt>
    <dgm:pt modelId="{AB7649F4-FF3C-4743-9F1A-6338D53EAB57}" type="pres">
      <dgm:prSet presAssocID="{E3055B21-7195-3C44-9F86-F8810E63670A}" presName="sibTrans" presStyleLbl="sibTrans1D1" presStyleIdx="1" presStyleCnt="3"/>
      <dgm:spPr/>
    </dgm:pt>
    <dgm:pt modelId="{BD8C57EE-6D83-D94D-AAB0-39134EC60024}" type="pres">
      <dgm:prSet presAssocID="{0EA61C16-C6DA-8749-BE92-8BF8C826071E}" presName="node" presStyleLbl="node1" presStyleIdx="2" presStyleCnt="3">
        <dgm:presLayoutVars>
          <dgm:bulletEnabled val="1"/>
        </dgm:presLayoutVars>
      </dgm:prSet>
      <dgm:spPr/>
    </dgm:pt>
    <dgm:pt modelId="{E8F83C6F-2E89-4D41-84BC-2A4A3B885342}" type="pres">
      <dgm:prSet presAssocID="{0EA61C16-C6DA-8749-BE92-8BF8C826071E}" presName="spNode" presStyleCnt="0"/>
      <dgm:spPr/>
    </dgm:pt>
    <dgm:pt modelId="{16DB332A-FFD5-FE45-AAC9-03415F765EE5}" type="pres">
      <dgm:prSet presAssocID="{B47C0795-AC74-794D-BD4D-5D81590DC56B}" presName="sibTrans" presStyleLbl="sibTrans1D1" presStyleIdx="2" presStyleCnt="3"/>
      <dgm:spPr/>
    </dgm:pt>
  </dgm:ptLst>
  <dgm:cxnLst>
    <dgm:cxn modelId="{FE28B736-3DE7-A94F-BC13-1D543E7329CB}" type="presOf" srcId="{B47C0795-AC74-794D-BD4D-5D81590DC56B}" destId="{16DB332A-FFD5-FE45-AAC9-03415F765EE5}" srcOrd="0" destOrd="0" presId="urn:microsoft.com/office/officeart/2005/8/layout/cycle5"/>
    <dgm:cxn modelId="{5943E54C-D67C-AC4C-87EB-6ED1DD09416B}" type="presOf" srcId="{957098F0-3BEC-7547-BD0C-A323FFFB310E}" destId="{77ACE7E7-FAD1-3746-AA69-F2E4AC17C9A8}" srcOrd="0" destOrd="0" presId="urn:microsoft.com/office/officeart/2005/8/layout/cycle5"/>
    <dgm:cxn modelId="{8389EE63-D764-5E42-B4C0-9022BA89D70D}" type="presOf" srcId="{0EA61C16-C6DA-8749-BE92-8BF8C826071E}" destId="{BD8C57EE-6D83-D94D-AAB0-39134EC60024}" srcOrd="0" destOrd="0" presId="urn:microsoft.com/office/officeart/2005/8/layout/cycle5"/>
    <dgm:cxn modelId="{348EC864-A766-5946-AE49-4667D470DB8E}" srcId="{822C7F9C-1BCC-A14D-AA52-4BDA73B6FD13}" destId="{0EA61C16-C6DA-8749-BE92-8BF8C826071E}" srcOrd="2" destOrd="0" parTransId="{ECF97966-09C9-8E49-AD8E-A68C93AB56D5}" sibTransId="{B47C0795-AC74-794D-BD4D-5D81590DC56B}"/>
    <dgm:cxn modelId="{548B6BA7-CC2E-B54B-B492-79333B02A517}" srcId="{822C7F9C-1BCC-A14D-AA52-4BDA73B6FD13}" destId="{957098F0-3BEC-7547-BD0C-A323FFFB310E}" srcOrd="0" destOrd="0" parTransId="{FDD574F4-1E13-DA4D-9166-96EF415E35CD}" sibTransId="{2807B780-E7CB-FA41-B56C-AC21974BC00B}"/>
    <dgm:cxn modelId="{C54436B3-B829-754B-92EE-3D55951DADE3}" type="presOf" srcId="{822C7F9C-1BCC-A14D-AA52-4BDA73B6FD13}" destId="{15DE59F8-2AB1-9E4D-9D07-539E692E8D79}" srcOrd="0" destOrd="0" presId="urn:microsoft.com/office/officeart/2005/8/layout/cycle5"/>
    <dgm:cxn modelId="{12C7F6C6-B46E-BE4F-908F-70205B6323A8}" type="presOf" srcId="{4AEECDA9-E212-7241-9A83-7F537FDDC001}" destId="{A87B8358-7331-494E-AC1E-0A4EADB6F95E}" srcOrd="0" destOrd="0" presId="urn:microsoft.com/office/officeart/2005/8/layout/cycle5"/>
    <dgm:cxn modelId="{66DD4CF1-F6D4-E84A-9E05-1BB6C8F696A8}" type="presOf" srcId="{E3055B21-7195-3C44-9F86-F8810E63670A}" destId="{AB7649F4-FF3C-4743-9F1A-6338D53EAB57}" srcOrd="0" destOrd="0" presId="urn:microsoft.com/office/officeart/2005/8/layout/cycle5"/>
    <dgm:cxn modelId="{4D78B4FC-6D94-804F-BBD0-E0879023C3F0}" type="presOf" srcId="{2807B780-E7CB-FA41-B56C-AC21974BC00B}" destId="{552A2B50-3B6D-7645-91BE-716A69AEDCD6}" srcOrd="0" destOrd="0" presId="urn:microsoft.com/office/officeart/2005/8/layout/cycle5"/>
    <dgm:cxn modelId="{403708FF-B9B6-364E-B0EF-11B343194F92}" srcId="{822C7F9C-1BCC-A14D-AA52-4BDA73B6FD13}" destId="{4AEECDA9-E212-7241-9A83-7F537FDDC001}" srcOrd="1" destOrd="0" parTransId="{6DE0FA54-97FD-8741-9B2D-86A8D7376C3B}" sibTransId="{E3055B21-7195-3C44-9F86-F8810E63670A}"/>
    <dgm:cxn modelId="{837A8DC4-C5B2-EB41-A951-38D657E1530B}" type="presParOf" srcId="{15DE59F8-2AB1-9E4D-9D07-539E692E8D79}" destId="{77ACE7E7-FAD1-3746-AA69-F2E4AC17C9A8}" srcOrd="0" destOrd="0" presId="urn:microsoft.com/office/officeart/2005/8/layout/cycle5"/>
    <dgm:cxn modelId="{554BF728-892C-A54D-B4B2-0A858C5D9FE7}" type="presParOf" srcId="{15DE59F8-2AB1-9E4D-9D07-539E692E8D79}" destId="{70D40916-8540-9246-BC5A-AF153780A9E2}" srcOrd="1" destOrd="0" presId="urn:microsoft.com/office/officeart/2005/8/layout/cycle5"/>
    <dgm:cxn modelId="{DC058E81-15A4-234E-B420-0926630FD97D}" type="presParOf" srcId="{15DE59F8-2AB1-9E4D-9D07-539E692E8D79}" destId="{552A2B50-3B6D-7645-91BE-716A69AEDCD6}" srcOrd="2" destOrd="0" presId="urn:microsoft.com/office/officeart/2005/8/layout/cycle5"/>
    <dgm:cxn modelId="{83FA1AE4-73FA-DB4A-BD21-04CD70D314BF}" type="presParOf" srcId="{15DE59F8-2AB1-9E4D-9D07-539E692E8D79}" destId="{A87B8358-7331-494E-AC1E-0A4EADB6F95E}" srcOrd="3" destOrd="0" presId="urn:microsoft.com/office/officeart/2005/8/layout/cycle5"/>
    <dgm:cxn modelId="{13431519-C35E-F241-81B2-B47F93423237}" type="presParOf" srcId="{15DE59F8-2AB1-9E4D-9D07-539E692E8D79}" destId="{ED1C41E9-505C-7E4A-9149-39539CC4BEFB}" srcOrd="4" destOrd="0" presId="urn:microsoft.com/office/officeart/2005/8/layout/cycle5"/>
    <dgm:cxn modelId="{F8720E32-59C5-2B4D-B4A3-BD3AF5E9F8A2}" type="presParOf" srcId="{15DE59F8-2AB1-9E4D-9D07-539E692E8D79}" destId="{AB7649F4-FF3C-4743-9F1A-6338D53EAB57}" srcOrd="5" destOrd="0" presId="urn:microsoft.com/office/officeart/2005/8/layout/cycle5"/>
    <dgm:cxn modelId="{0C68CAF4-14F6-794E-B23B-1BCCFF865232}" type="presParOf" srcId="{15DE59F8-2AB1-9E4D-9D07-539E692E8D79}" destId="{BD8C57EE-6D83-D94D-AAB0-39134EC60024}" srcOrd="6" destOrd="0" presId="urn:microsoft.com/office/officeart/2005/8/layout/cycle5"/>
    <dgm:cxn modelId="{AF6A2635-85C4-3943-BBF9-9C4D1A144309}" type="presParOf" srcId="{15DE59F8-2AB1-9E4D-9D07-539E692E8D79}" destId="{E8F83C6F-2E89-4D41-84BC-2A4A3B885342}" srcOrd="7" destOrd="0" presId="urn:microsoft.com/office/officeart/2005/8/layout/cycle5"/>
    <dgm:cxn modelId="{9788580E-C6E4-1C41-93FA-424199CFDDBD}" type="presParOf" srcId="{15DE59F8-2AB1-9E4D-9D07-539E692E8D79}" destId="{16DB332A-FFD5-FE45-AAC9-03415F765EE5}" srcOrd="8"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CE7E7-FAD1-3746-AA69-F2E4AC17C9A8}">
      <dsp:nvSpPr>
        <dsp:cNvPr id="0" name=""/>
        <dsp:cNvSpPr/>
      </dsp:nvSpPr>
      <dsp:spPr>
        <a:xfrm>
          <a:off x="1929011" y="1152"/>
          <a:ext cx="1690594" cy="1098886"/>
        </a:xfrm>
        <a:prstGeom prst="roundRect">
          <a:avLst/>
        </a:prstGeom>
        <a:solidFill>
          <a:srgbClr val="505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Binge/ Intoxication</a:t>
          </a:r>
        </a:p>
      </dsp:txBody>
      <dsp:txXfrm>
        <a:off x="1982654" y="54795"/>
        <a:ext cx="1583308" cy="991600"/>
      </dsp:txXfrm>
    </dsp:sp>
    <dsp:sp modelId="{552A2B50-3B6D-7645-91BE-716A69AEDCD6}">
      <dsp:nvSpPr>
        <dsp:cNvPr id="0" name=""/>
        <dsp:cNvSpPr/>
      </dsp:nvSpPr>
      <dsp:spPr>
        <a:xfrm>
          <a:off x="1309846" y="550595"/>
          <a:ext cx="2928924" cy="2928924"/>
        </a:xfrm>
        <a:custGeom>
          <a:avLst/>
          <a:gdLst/>
          <a:ahLst/>
          <a:cxnLst/>
          <a:rect l="0" t="0" r="0" b="0"/>
          <a:pathLst>
            <a:path>
              <a:moveTo>
                <a:pt x="2536262" y="466518"/>
              </a:moveTo>
              <a:arcTo wR="1464462" hR="1464462" stAng="19022620" swAng="2300225"/>
            </a:path>
          </a:pathLst>
        </a:custGeom>
        <a:noFill/>
        <a:ln w="28575" cap="flat" cmpd="sng" algn="ctr">
          <a:solidFill>
            <a:srgbClr val="8C8C8C"/>
          </a:solidFill>
          <a:prstDash val="solid"/>
          <a:miter lim="800000"/>
          <a:tailEnd type="arrow"/>
        </a:ln>
        <a:effectLst/>
      </dsp:spPr>
      <dsp:style>
        <a:lnRef idx="1">
          <a:scrgbClr r="0" g="0" b="0"/>
        </a:lnRef>
        <a:fillRef idx="0">
          <a:scrgbClr r="0" g="0" b="0"/>
        </a:fillRef>
        <a:effectRef idx="0">
          <a:scrgbClr r="0" g="0" b="0"/>
        </a:effectRef>
        <a:fontRef idx="minor"/>
      </dsp:style>
    </dsp:sp>
    <dsp:sp modelId="{A87B8358-7331-494E-AC1E-0A4EADB6F95E}">
      <dsp:nvSpPr>
        <dsp:cNvPr id="0" name=""/>
        <dsp:cNvSpPr/>
      </dsp:nvSpPr>
      <dsp:spPr>
        <a:xfrm>
          <a:off x="3197272" y="2197845"/>
          <a:ext cx="1690594" cy="1098886"/>
        </a:xfrm>
        <a:prstGeom prst="roundRect">
          <a:avLst/>
        </a:prstGeom>
        <a:solidFill>
          <a:srgbClr val="505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Withdrawal/ Negative Affect</a:t>
          </a:r>
        </a:p>
      </dsp:txBody>
      <dsp:txXfrm>
        <a:off x="3250915" y="2251488"/>
        <a:ext cx="1583308" cy="991600"/>
      </dsp:txXfrm>
    </dsp:sp>
    <dsp:sp modelId="{AB7649F4-FF3C-4743-9F1A-6338D53EAB57}">
      <dsp:nvSpPr>
        <dsp:cNvPr id="0" name=""/>
        <dsp:cNvSpPr/>
      </dsp:nvSpPr>
      <dsp:spPr>
        <a:xfrm>
          <a:off x="1309846" y="550595"/>
          <a:ext cx="2928924" cy="2928924"/>
        </a:xfrm>
        <a:custGeom>
          <a:avLst/>
          <a:gdLst/>
          <a:ahLst/>
          <a:cxnLst/>
          <a:rect l="0" t="0" r="0" b="0"/>
          <a:pathLst>
            <a:path>
              <a:moveTo>
                <a:pt x="1913250" y="2858463"/>
              </a:moveTo>
              <a:arcTo wR="1464462" hR="1464462" stAng="4329266" swAng="2141468"/>
            </a:path>
          </a:pathLst>
        </a:custGeom>
        <a:noFill/>
        <a:ln w="28575" cap="flat" cmpd="sng" algn="ctr">
          <a:solidFill>
            <a:srgbClr val="8C8C8C"/>
          </a:solidFill>
          <a:prstDash val="solid"/>
          <a:miter lim="800000"/>
          <a:tailEnd type="arrow"/>
        </a:ln>
        <a:effectLst/>
      </dsp:spPr>
      <dsp:style>
        <a:lnRef idx="1">
          <a:scrgbClr r="0" g="0" b="0"/>
        </a:lnRef>
        <a:fillRef idx="0">
          <a:scrgbClr r="0" g="0" b="0"/>
        </a:fillRef>
        <a:effectRef idx="0">
          <a:scrgbClr r="0" g="0" b="0"/>
        </a:effectRef>
        <a:fontRef idx="minor"/>
      </dsp:style>
    </dsp:sp>
    <dsp:sp modelId="{BD8C57EE-6D83-D94D-AAB0-39134EC60024}">
      <dsp:nvSpPr>
        <dsp:cNvPr id="0" name=""/>
        <dsp:cNvSpPr/>
      </dsp:nvSpPr>
      <dsp:spPr>
        <a:xfrm>
          <a:off x="660749" y="2197845"/>
          <a:ext cx="1690594" cy="1098886"/>
        </a:xfrm>
        <a:prstGeom prst="roundRect">
          <a:avLst/>
        </a:prstGeom>
        <a:solidFill>
          <a:srgbClr val="505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Preoccupation/ Anticipation</a:t>
          </a:r>
        </a:p>
      </dsp:txBody>
      <dsp:txXfrm>
        <a:off x="714392" y="2251488"/>
        <a:ext cx="1583308" cy="991600"/>
      </dsp:txXfrm>
    </dsp:sp>
    <dsp:sp modelId="{16DB332A-FFD5-FE45-AAC9-03415F765EE5}">
      <dsp:nvSpPr>
        <dsp:cNvPr id="0" name=""/>
        <dsp:cNvSpPr/>
      </dsp:nvSpPr>
      <dsp:spPr>
        <a:xfrm>
          <a:off x="1309846" y="550595"/>
          <a:ext cx="2928924" cy="2928924"/>
        </a:xfrm>
        <a:custGeom>
          <a:avLst/>
          <a:gdLst/>
          <a:ahLst/>
          <a:cxnLst/>
          <a:rect l="0" t="0" r="0" b="0"/>
          <a:pathLst>
            <a:path>
              <a:moveTo>
                <a:pt x="4756" y="1346523"/>
              </a:moveTo>
              <a:arcTo wR="1464462" hR="1464462" stAng="11077155" swAng="2300225"/>
            </a:path>
          </a:pathLst>
        </a:custGeom>
        <a:noFill/>
        <a:ln w="28575" cap="flat" cmpd="sng" algn="ctr">
          <a:solidFill>
            <a:srgbClr val="8C8C8C"/>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3/5/20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truth.com/o/articles/opioid-addi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1389106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 </a:t>
            </a:r>
          </a:p>
          <a:p>
            <a:pPr lvl="0"/>
            <a:r>
              <a:rPr lang="en-US" sz="1200" b="0" i="0" u="none" strike="noStrike" cap="none" dirty="0">
                <a:solidFill>
                  <a:schemeClr val="dk1"/>
                </a:solidFill>
                <a:effectLst/>
                <a:latin typeface="+mn-lt"/>
                <a:ea typeface="Calibri"/>
                <a:cs typeface="Calibri"/>
                <a:sym typeface="Calibri"/>
              </a:rPr>
              <a:t>Provide the opportunity for each group to present its skit to the class. </a:t>
            </a:r>
          </a:p>
          <a:p>
            <a:pPr lvl="1"/>
            <a:r>
              <a:rPr lang="en-US" sz="1200" b="0" i="1" u="none" strike="noStrike" cap="none" dirty="0">
                <a:solidFill>
                  <a:schemeClr val="dk1"/>
                </a:solidFill>
                <a:effectLst/>
                <a:latin typeface="+mn-lt"/>
                <a:ea typeface="Calibri"/>
                <a:cs typeface="Calibri"/>
                <a:sym typeface="Calibri"/>
              </a:rPr>
              <a:t>Note: </a:t>
            </a:r>
            <a:r>
              <a:rPr lang="en-US" sz="1200" b="0" i="0" u="none" strike="noStrike" cap="none" dirty="0">
                <a:solidFill>
                  <a:schemeClr val="dk1"/>
                </a:solidFill>
                <a:effectLst/>
                <a:latin typeface="+mn-lt"/>
                <a:ea typeface="Calibri"/>
                <a:cs typeface="Calibri"/>
                <a:sym typeface="Calibri"/>
              </a:rPr>
              <a:t>If time does not allow for the whole class to watch each presentation, match groups together to swap. See “Pharmacist/Educator Prep” section for more details.</a:t>
            </a:r>
          </a:p>
          <a:p>
            <a:pPr lvl="1"/>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Following each skit, ask the other groups if they have anything to add or any questions to ask.</a:t>
            </a:r>
          </a:p>
          <a:p>
            <a:pPr lvl="0"/>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When there are approximately </a:t>
            </a:r>
            <a:r>
              <a:rPr lang="en-US" sz="1200" b="1" i="0" u="none" strike="noStrike" cap="none" dirty="0">
                <a:solidFill>
                  <a:schemeClr val="dk1"/>
                </a:solidFill>
                <a:effectLst/>
                <a:latin typeface="+mn-lt"/>
                <a:ea typeface="Calibri"/>
                <a:cs typeface="Calibri"/>
                <a:sym typeface="Calibri"/>
              </a:rPr>
              <a:t>5-10 minutes</a:t>
            </a:r>
            <a:r>
              <a:rPr lang="en-US" sz="1200" b="0" i="0" u="none" strike="noStrike" cap="none" dirty="0">
                <a:solidFill>
                  <a:schemeClr val="dk1"/>
                </a:solidFill>
                <a:effectLst/>
                <a:latin typeface="+mn-lt"/>
                <a:ea typeface="Calibri"/>
                <a:cs typeface="Calibri"/>
                <a:sym typeface="Calibri"/>
              </a:rPr>
              <a:t> remaining, instruct students to return to their seats.</a:t>
            </a:r>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159988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Click to play the video featuring US soccer star Adrianna </a:t>
            </a:r>
            <a:r>
              <a:rPr lang="en-US" sz="1200" b="0" i="0" u="none" strike="noStrike" cap="none" dirty="0" err="1">
                <a:solidFill>
                  <a:schemeClr val="dk1"/>
                </a:solidFill>
                <a:effectLst/>
                <a:latin typeface="+mn-lt"/>
                <a:ea typeface="Calibri"/>
                <a:cs typeface="Calibri"/>
                <a:sym typeface="Calibri"/>
              </a:rPr>
              <a:t>Franch</a:t>
            </a:r>
            <a:r>
              <a:rPr lang="en-US" sz="1200" b="0" i="0" u="none" strike="noStrike" cap="none" dirty="0">
                <a:solidFill>
                  <a:schemeClr val="dk1"/>
                </a:solidFill>
                <a:effectLst/>
                <a:latin typeface="+mn-lt"/>
                <a:ea typeface="Calibri"/>
                <a:cs typeface="Calibri"/>
                <a:sym typeface="Calibri"/>
              </a:rPr>
              <a:t>. Reinforce that friends that pressure you to misuse drugs aren’t really friends.</a:t>
            </a:r>
          </a:p>
          <a:p>
            <a:pPr lvl="0"/>
            <a:br>
              <a:rPr lang="en-US" sz="1200" b="0" i="0" u="none" strike="noStrike" cap="none" dirty="0">
                <a:solidFill>
                  <a:schemeClr val="dk1"/>
                </a:solidFill>
                <a:effectLst/>
                <a:latin typeface="+mn-lt"/>
                <a:ea typeface="Calibri"/>
                <a:cs typeface="Calibri"/>
                <a:sym typeface="Calibri"/>
              </a:rPr>
            </a:br>
            <a:r>
              <a:rPr lang="en-US" sz="1200" b="0" i="0" u="none" strike="noStrike" cap="none" dirty="0">
                <a:solidFill>
                  <a:schemeClr val="dk1"/>
                </a:solidFill>
                <a:effectLst/>
                <a:latin typeface="+mn-lt"/>
                <a:ea typeface="Calibri"/>
                <a:cs typeface="Calibri"/>
                <a:sym typeface="Calibri"/>
              </a:rPr>
              <a:t> </a:t>
            </a:r>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189676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Instructor Notes:</a:t>
            </a:r>
          </a:p>
          <a:p>
            <a:pPr marL="0" lvl="0" indent="0" algn="l">
              <a:lnSpc>
                <a:spcPct val="100000"/>
              </a:lnSpc>
              <a:spcBef>
                <a:spcPts val="0"/>
              </a:spcBef>
              <a:spcAft>
                <a:spcPts val="0"/>
              </a:spcAft>
              <a:buSzPts val="1400"/>
              <a:buNone/>
            </a:pPr>
            <a:r>
              <a:rPr lang="en-US" sz="1200" b="0" i="0" u="none" strike="noStrike" cap="none" dirty="0">
                <a:solidFill>
                  <a:schemeClr val="dk1"/>
                </a:solidFill>
                <a:effectLst/>
                <a:latin typeface="+mn-lt"/>
                <a:ea typeface="Calibri"/>
                <a:cs typeface="Calibri"/>
                <a:sym typeface="Calibri"/>
              </a:rPr>
              <a:t>Facilitate students’ reflection on their learning by reviewing the following points:</a:t>
            </a:r>
            <a:endParaRPr lang="en-US" dirty="0"/>
          </a:p>
          <a:p>
            <a:pPr marL="571500" lvl="1" indent="-473710">
              <a:spcBef>
                <a:spcPts val="800"/>
              </a:spcBef>
              <a:buSzPts val="2960"/>
              <a:buFont typeface="Arial" panose="020B0604020202020204" pitchFamily="34" charset="0"/>
              <a:buChar char="•"/>
            </a:pPr>
            <a:r>
              <a:rPr lang="en-US" dirty="0">
                <a:highlight>
                  <a:srgbClr val="FFFFFF"/>
                </a:highlight>
              </a:rPr>
              <a:t>Opioids bind to receptors in the brain to block pain messages.</a:t>
            </a:r>
          </a:p>
          <a:p>
            <a:pPr marL="571500" lvl="1" indent="-473710">
              <a:spcBef>
                <a:spcPts val="800"/>
              </a:spcBef>
              <a:buSzPts val="2960"/>
              <a:buFont typeface="Arial" panose="020B0604020202020204" pitchFamily="34" charset="0"/>
              <a:buChar char="•"/>
            </a:pPr>
            <a:r>
              <a:rPr lang="en-US" dirty="0">
                <a:highlight>
                  <a:srgbClr val="FFFFFF"/>
                </a:highlight>
              </a:rPr>
              <a:t>Common symptoms of substance misuse can be physical, behavioral, or be displayed in new habits or preoccupations.</a:t>
            </a:r>
          </a:p>
          <a:p>
            <a:pPr marL="571500" lvl="1" indent="-473710">
              <a:spcBef>
                <a:spcPts val="800"/>
              </a:spcBef>
              <a:buSzPts val="2960"/>
              <a:buFont typeface="Arial" panose="020B0604020202020204" pitchFamily="34" charset="0"/>
              <a:buChar char="•"/>
            </a:pPr>
            <a:r>
              <a:rPr lang="en-US" dirty="0">
                <a:highlight>
                  <a:srgbClr val="FFFFFF"/>
                </a:highlight>
              </a:rPr>
              <a:t>Misusing prescription opioids can lead to addiction or a substance use disorder.</a:t>
            </a:r>
          </a:p>
          <a:p>
            <a:pPr marL="571500" lvl="1" indent="-473710">
              <a:spcBef>
                <a:spcPts val="800"/>
              </a:spcBef>
              <a:buSzPts val="2960"/>
              <a:buFont typeface="Arial" panose="020B0604020202020204" pitchFamily="34" charset="0"/>
              <a:buChar char="•"/>
              <a:defRPr/>
            </a:pPr>
            <a:r>
              <a:rPr lang="en-US" dirty="0">
                <a:highlight>
                  <a:srgbClr val="FFFFFF"/>
                </a:highlight>
              </a:rPr>
              <a:t>Substance use disorder is a brain disease </a:t>
            </a:r>
            <a:r>
              <a:rPr lang="en-US" b="0" i="0" u="none" strike="noStrike" cap="none" dirty="0">
                <a:effectLst/>
                <a:highlight>
                  <a:srgbClr val="FFFFFF"/>
                </a:highlight>
                <a:sym typeface="Calibri"/>
              </a:rPr>
              <a:t>and </a:t>
            </a:r>
            <a:r>
              <a:rPr lang="en-US" dirty="0">
                <a:highlight>
                  <a:srgbClr val="FFFFFF"/>
                </a:highlight>
              </a:rPr>
              <a:t>not a moral failing. Remember, the words we use matter! No one likes to feel devalued or judged</a:t>
            </a:r>
            <a:r>
              <a:rPr lang="en-US" b="0" i="0" u="none" strike="noStrike" cap="none" dirty="0">
                <a:effectLst/>
                <a:highlight>
                  <a:srgbClr val="FFFFFF"/>
                </a:highlight>
                <a:sym typeface="Calibri"/>
              </a:rPr>
              <a:t>.</a:t>
            </a:r>
            <a:endParaRPr lang="en-US" dirty="0">
              <a:highlight>
                <a:srgbClr val="FFFFFF"/>
              </a:highlight>
            </a:endParaRPr>
          </a:p>
          <a:p>
            <a:pPr marL="571500" lvl="1" indent="-473710">
              <a:spcBef>
                <a:spcPts val="800"/>
              </a:spcBef>
              <a:buSzPts val="2960"/>
              <a:buFont typeface="Arial" panose="020B0604020202020204" pitchFamily="34" charset="0"/>
              <a:buChar char="•"/>
            </a:pPr>
            <a:r>
              <a:rPr lang="en-US" dirty="0">
                <a:highlight>
                  <a:srgbClr val="FFFFFF"/>
                </a:highlight>
              </a:rPr>
              <a:t>It is important to practice different types of refusal skills so if you are in a situation in which you are pressured to misuse drugs, you are prepared.</a:t>
            </a:r>
          </a:p>
          <a:p>
            <a:pPr marL="571500" lvl="1" indent="-473710">
              <a:spcBef>
                <a:spcPts val="800"/>
              </a:spcBef>
              <a:buSzPts val="2960"/>
              <a:buFont typeface="Arial,Sans-Serif" panose="020B0604020202020204" pitchFamily="34" charset="0"/>
              <a:buChar char="•"/>
            </a:pPr>
            <a:r>
              <a:rPr lang="en-US" dirty="0">
                <a:highlight>
                  <a:srgbClr val="FFFFFF"/>
                </a:highlight>
              </a:rPr>
              <a:t>A direct refusal is the best way to say no. A direct refusal includes, “No,” or “No, thank you.”</a:t>
            </a:r>
          </a:p>
          <a:p>
            <a:pPr marL="571500" lvl="1" indent="-473710">
              <a:spcBef>
                <a:spcPts val="800"/>
              </a:spcBef>
              <a:buSzPts val="2960"/>
              <a:buFont typeface="Arial,Sans-Serif" panose="020B0604020202020204" pitchFamily="34" charset="0"/>
              <a:buChar char="•"/>
            </a:pPr>
            <a:r>
              <a:rPr lang="en-US" dirty="0">
                <a:highlight>
                  <a:srgbClr val="FFFFFF"/>
                </a:highlight>
              </a:rPr>
              <a:t>An exit strategy is a plan to get out of a situation. </a:t>
            </a:r>
          </a:p>
          <a:p>
            <a:pPr marL="571500" lvl="1" indent="-473710">
              <a:spcBef>
                <a:spcPts val="800"/>
              </a:spcBef>
              <a:buSzPts val="2960"/>
              <a:buFont typeface="Arial,Sans-Serif" panose="020B0604020202020204" pitchFamily="34" charset="0"/>
              <a:buChar char="•"/>
            </a:pPr>
            <a:r>
              <a:rPr lang="en-US" dirty="0">
                <a:highlight>
                  <a:srgbClr val="FFFFFF"/>
                </a:highlight>
              </a:rPr>
              <a:t>Seek guidance from a trusted adult if you have questions or need help.</a:t>
            </a:r>
            <a:endParaRPr lang="en-US" dirty="0"/>
          </a:p>
          <a:p>
            <a:pPr lvl="1"/>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endParaRPr>
          </a:p>
          <a:p>
            <a:pPr lvl="0"/>
            <a:r>
              <a:rPr lang="en-US" sz="1200" b="0" i="0" u="none" strike="noStrike" cap="none">
                <a:solidFill>
                  <a:schemeClr val="dk1"/>
                </a:solidFill>
                <a:effectLst/>
                <a:latin typeface="+mn-lt"/>
                <a:ea typeface="Calibri"/>
                <a:cs typeface="Calibri"/>
                <a:sym typeface="Calibri"/>
              </a:rPr>
              <a:t>Pharmacists, </a:t>
            </a:r>
            <a:r>
              <a:rPr lang="en-US" sz="1200" b="0" i="0" u="none" strike="noStrike" cap="none" dirty="0">
                <a:solidFill>
                  <a:schemeClr val="dk1"/>
                </a:solidFill>
                <a:effectLst/>
                <a:latin typeface="+mn-lt"/>
                <a:ea typeface="Calibri"/>
                <a:cs typeface="Calibri"/>
                <a:sym typeface="Calibri"/>
              </a:rPr>
              <a:t>b</a:t>
            </a:r>
            <a:r>
              <a:rPr lang="en-US" sz="1200" b="0" i="0" u="none" strike="noStrike" cap="none">
                <a:solidFill>
                  <a:schemeClr val="dk1"/>
                </a:solidFill>
                <a:effectLst/>
                <a:latin typeface="+mn-lt"/>
                <a:ea typeface="Calibri"/>
                <a:cs typeface="Calibri"/>
                <a:sym typeface="Calibri"/>
              </a:rPr>
              <a:t>efore </a:t>
            </a:r>
            <a:r>
              <a:rPr lang="en-US" sz="1200" b="0" i="0" u="none" strike="noStrike" cap="none" dirty="0">
                <a:solidFill>
                  <a:schemeClr val="dk1"/>
                </a:solidFill>
                <a:effectLst/>
                <a:latin typeface="+mn-lt"/>
                <a:ea typeface="Calibri"/>
                <a:cs typeface="Calibri"/>
                <a:sym typeface="Calibri"/>
              </a:rPr>
              <a:t>you leave, thank the classroom teacher and students for allowing you to join them today, and encourage them to apply what they have learned during this activity if they are ever pressured to misuse drugs.</a:t>
            </a:r>
            <a:endParaRPr lang="en-US" sz="1200" b="0"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07123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r>
              <a:rPr lang="en-US" sz="1200" dirty="0">
                <a:solidFill>
                  <a:schemeClr val="dk1"/>
                </a:solidFill>
                <a:latin typeface="+mn-lt"/>
                <a:ea typeface="Calibri"/>
                <a:cs typeface="Calibri"/>
                <a:sym typeface="Calibri"/>
              </a:rPr>
              <a:t> </a:t>
            </a:r>
            <a:endParaRPr lang="en-US" sz="1200" dirty="0">
              <a:solidFill>
                <a:schemeClr val="dk1"/>
              </a:solidFill>
              <a:latin typeface="+mn-lt"/>
              <a:ea typeface="Calibri"/>
              <a:cs typeface="Calibri"/>
            </a:endParaRPr>
          </a:p>
          <a:p>
            <a:pPr marL="0" indent="0"/>
            <a:r>
              <a:rPr lang="en-US" dirty="0"/>
              <a:t>Ask 2-3 students to share what they remember about what opioids are and how they work. As students share, confirm their responses or address any misconceptions. </a:t>
            </a:r>
          </a:p>
          <a:p>
            <a:pPr marL="0" lvl="0" indent="0" algn="l" rtl="0">
              <a:lnSpc>
                <a:spcPct val="100000"/>
              </a:lnSpc>
              <a:spcBef>
                <a:spcPts val="0"/>
              </a:spcBef>
              <a:spcAft>
                <a:spcPts val="0"/>
              </a:spcAft>
              <a:buSzPts val="1400"/>
              <a:buNone/>
            </a:pPr>
            <a:endParaRPr lang="en-US" dirty="0"/>
          </a:p>
          <a:p>
            <a:pPr marL="0" indent="0"/>
            <a:r>
              <a:rPr lang="en-US" dirty="0"/>
              <a:t>Click to remind students that an opioid is a substance that acts on receptors in your brain for pain relief. There are illegal forms like heroin and those that are legal with a prescription, like Oxycodone or Hydrocodone. There is also </a:t>
            </a:r>
            <a:r>
              <a:rPr lang="en-US" sz="1200" b="0" i="0" u="none" strike="noStrike" cap="none" dirty="0">
                <a:solidFill>
                  <a:schemeClr val="dk1"/>
                </a:solidFill>
                <a:effectLst/>
                <a:latin typeface="+mn-lt"/>
                <a:ea typeface="Calibri"/>
                <a:cs typeface="Calibri"/>
                <a:sym typeface="Calibri"/>
              </a:rPr>
              <a:t>synthetic opioid fentanyl, which is approved by the Federal Drug Administration (FDA) as a prescription </a:t>
            </a:r>
            <a:r>
              <a:rPr lang="en-US" dirty="0"/>
              <a:t>pain medication</a:t>
            </a:r>
            <a:r>
              <a:rPr lang="en-US" sz="1200" b="0" i="0" u="none" strike="noStrike" cap="none" dirty="0">
                <a:solidFill>
                  <a:schemeClr val="dk1"/>
                </a:solidFill>
                <a:effectLst/>
                <a:latin typeface="+mn-lt"/>
                <a:ea typeface="Calibri"/>
                <a:cs typeface="Calibri"/>
                <a:sym typeface="Calibri"/>
              </a:rPr>
              <a:t> but is more often used to </a:t>
            </a:r>
            <a:r>
              <a:rPr lang="en-US" dirty="0"/>
              <a:t>dangerously lace</a:t>
            </a:r>
            <a:r>
              <a:rPr lang="en-US" sz="1200" b="0" i="0" u="none" strike="noStrike" cap="none" dirty="0">
                <a:solidFill>
                  <a:schemeClr val="dk1"/>
                </a:solidFill>
                <a:effectLst/>
                <a:latin typeface="+mn-lt"/>
                <a:ea typeface="Calibri"/>
                <a:cs typeface="Calibri"/>
                <a:sym typeface="Calibri"/>
              </a:rPr>
              <a:t> other </a:t>
            </a:r>
            <a:r>
              <a:rPr lang="en-US" dirty="0"/>
              <a:t>illegal/</a:t>
            </a:r>
            <a:r>
              <a:rPr lang="en-US" sz="1200" b="0" i="0" u="none" strike="noStrike" cap="none" dirty="0">
                <a:solidFill>
                  <a:schemeClr val="dk1"/>
                </a:solidFill>
                <a:effectLst/>
                <a:latin typeface="+mn-lt"/>
                <a:ea typeface="Calibri"/>
                <a:cs typeface="Calibri"/>
                <a:sym typeface="Calibri"/>
              </a:rPr>
              <a:t>illicit drugs</a:t>
            </a:r>
            <a:r>
              <a:rPr lang="en-US" dirty="0"/>
              <a:t>, like heroin or fake pills.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Key Talking Points:</a:t>
            </a:r>
          </a:p>
          <a:p>
            <a:pPr marL="0" indent="0">
              <a:defRPr/>
            </a:pPr>
            <a:r>
              <a:rPr lang="en-US" b="0" dirty="0"/>
              <a:t>-</a:t>
            </a:r>
            <a:r>
              <a:rPr lang="en-US" sz="1200" b="0" i="0" u="none" strike="noStrike" cap="none" dirty="0">
                <a:solidFill>
                  <a:schemeClr val="dk1"/>
                </a:solidFill>
                <a:effectLst/>
                <a:latin typeface="+mn-lt"/>
                <a:ea typeface="Calibri"/>
                <a:cs typeface="Calibri"/>
                <a:sym typeface="Calibri"/>
              </a:rPr>
              <a:t>Opioids can be both legal (e.g. prescription opioids) and illegal (e.g. heroin).</a:t>
            </a:r>
            <a:r>
              <a:rPr lang="en-US" dirty="0"/>
              <a:t> </a:t>
            </a:r>
            <a:endParaRPr lang="en-US" sz="1200" b="0" i="0" u="none" strike="noStrike" cap="none" dirty="0">
              <a:solidFill>
                <a:schemeClr val="dk1"/>
              </a:solidFill>
              <a:effectLst/>
              <a:latin typeface="+mn-lt"/>
              <a:ea typeface="Calibri"/>
              <a:cs typeface="Calibri"/>
              <a:sym typeface="Calibri"/>
            </a:endParaRPr>
          </a:p>
          <a:p>
            <a:pPr lvl="0"/>
            <a:r>
              <a:rPr lang="en-US" b="0" dirty="0"/>
              <a:t>-</a:t>
            </a:r>
            <a:r>
              <a:rPr lang="en-US" sz="1200" b="0" i="0" u="none" strike="noStrike" cap="none" dirty="0">
                <a:solidFill>
                  <a:schemeClr val="dk1"/>
                </a:solidFill>
                <a:effectLst/>
                <a:latin typeface="+mn-lt"/>
                <a:ea typeface="Calibri"/>
                <a:cs typeface="Calibri"/>
                <a:sym typeface="Calibri"/>
              </a:rPr>
              <a:t>Opioids bind to receptors in the brain.</a:t>
            </a:r>
            <a:endParaRPr lang="en-US" sz="1200" b="0" i="0" u="none" strike="noStrike" cap="none" dirty="0">
              <a:solidFill>
                <a:schemeClr val="dk1"/>
              </a:solidFill>
              <a:effectLst/>
              <a:latin typeface="+mn-lt"/>
              <a:ea typeface="Calibri"/>
              <a:cs typeface="Calibri"/>
            </a:endParaRPr>
          </a:p>
          <a:p>
            <a:r>
              <a:rPr lang="en-US" sz="1200" b="0" i="0" u="none" strike="noStrike" cap="none" dirty="0">
                <a:solidFill>
                  <a:schemeClr val="dk1"/>
                </a:solidFill>
                <a:effectLst/>
                <a:latin typeface="+mn-lt"/>
                <a:ea typeface="Calibri"/>
                <a:cs typeface="Calibri"/>
                <a:sym typeface="Calibri"/>
              </a:rPr>
              <a:t>-Opioids can decrease </a:t>
            </a:r>
            <a:r>
              <a:rPr lang="en-US" dirty="0"/>
              <a:t>pain, increase</a:t>
            </a:r>
            <a:r>
              <a:rPr lang="en-US" sz="1200" b="0" i="0" u="none" strike="noStrike" cap="none" dirty="0">
                <a:solidFill>
                  <a:schemeClr val="dk1"/>
                </a:solidFill>
                <a:effectLst/>
                <a:latin typeface="+mn-lt"/>
                <a:ea typeface="Calibri"/>
                <a:cs typeface="Calibri"/>
                <a:sym typeface="Calibri"/>
              </a:rPr>
              <a:t> pleasure</a:t>
            </a:r>
            <a:r>
              <a:rPr lang="en-US" dirty="0"/>
              <a:t>, and slow automatic body processes, like breathing.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Review </a:t>
            </a:r>
            <a:r>
              <a:rPr lang="en-US" dirty="0"/>
              <a:t>that opioids block pain messages to the brain by binding to opioid receptors. Opioids can have three main effects: decreased feelings of pain, increased feelings of pleasure, and slowed automatic processes, like breathing.  </a:t>
            </a:r>
          </a:p>
          <a:p>
            <a:endParaRPr lang="en-US" b="0"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177947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a:t>
            </a:r>
            <a:r>
              <a:rPr lang="en-US" dirty="0"/>
              <a:t> </a:t>
            </a:r>
            <a:endParaRPr lang="en-US" sz="1200" b="0" i="0" u="none" strike="noStrike" cap="none" dirty="0">
              <a:solidFill>
                <a:schemeClr val="dk1"/>
              </a:solidFill>
              <a:latin typeface="+mn-lt"/>
              <a:ea typeface="Calibri"/>
              <a:cs typeface="Calibri"/>
            </a:endParaRPr>
          </a:p>
          <a:p>
            <a:r>
              <a:rPr lang="en-US" dirty="0"/>
              <a:t>Click to review the information in the table. Tolerance is when the body requires higher or more frequent dosages to gain the same effect- like needing more gold stars to feel as happy as you did before. Dependence is when the parts of the brain responsible for releasing dopamine only function normally when the drug is taken. </a:t>
            </a:r>
            <a:br>
              <a:rPr lang="en-US" dirty="0"/>
            </a:br>
            <a:endParaRPr lang="en-US" dirty="0"/>
          </a:p>
          <a:p>
            <a:endParaRPr lang="en-US" dirty="0"/>
          </a:p>
          <a:p>
            <a:r>
              <a:rPr lang="en-US" b="1" dirty="0"/>
              <a:t>Key Talking Points:</a:t>
            </a:r>
            <a:endParaRPr lang="en-US" dirty="0"/>
          </a:p>
          <a:p>
            <a:r>
              <a:rPr lang="en-US" dirty="0"/>
              <a:t>-Tolerance is when one requires higher or more frequent dosages to experience the same effects of a drug.</a:t>
            </a:r>
          </a:p>
          <a:p>
            <a:r>
              <a:rPr lang="en-US" dirty="0"/>
              <a:t>-Opioid dependence is when the brain can only release dopamine if the drug is present.</a:t>
            </a:r>
          </a:p>
          <a:p>
            <a:endParaRPr lang="en-US" dirty="0"/>
          </a:p>
          <a:p>
            <a:endParaRPr lang="en-US" dirty="0"/>
          </a:p>
          <a:p>
            <a:r>
              <a:rPr lang="en-US" dirty="0"/>
              <a:t>Source: </a:t>
            </a:r>
            <a:r>
              <a:rPr lang="en-US" dirty="0">
                <a:hlinkClick r:id="rId3"/>
              </a:rPr>
              <a:t>https://www.thetruth.com/o/articles/opioid-addiction</a:t>
            </a:r>
            <a:r>
              <a:rPr lang="en-US" dirty="0"/>
              <a:t>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42879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t>Instructor notes</a:t>
            </a:r>
            <a:r>
              <a:rPr lang="en-US" dirty="0"/>
              <a:t>: </a:t>
            </a:r>
          </a:p>
          <a:p>
            <a:r>
              <a:rPr lang="en-US" dirty="0"/>
              <a:t>Now that students have explored opioids’ effects on the body and substance misuse, they will learn other common signs and symptoms of an individual misusing substances, like opioids. </a:t>
            </a:r>
          </a:p>
          <a:p>
            <a:endParaRPr lang="en-US" dirty="0"/>
          </a:p>
          <a:p>
            <a:r>
              <a:rPr lang="en-US" dirty="0"/>
              <a:t>Click to reveal some of the physical signs/symptoms of substance misuse.</a:t>
            </a:r>
          </a:p>
          <a:p>
            <a:endParaRPr lang="en-US" dirty="0"/>
          </a:p>
          <a:p>
            <a:r>
              <a:rPr lang="en-US" dirty="0"/>
              <a:t>Click again and explain the behavioral signs/symptoms of substance misuse.</a:t>
            </a:r>
          </a:p>
          <a:p>
            <a:endParaRPr lang="en-US" dirty="0"/>
          </a:p>
          <a:p>
            <a:r>
              <a:rPr lang="en-US" dirty="0"/>
              <a:t>Lastly, click to reveal other common signs and symptoms of misusing opioids.</a:t>
            </a:r>
          </a:p>
          <a:p>
            <a:endParaRPr lang="en-US" dirty="0"/>
          </a:p>
          <a:p>
            <a:r>
              <a:rPr lang="en-US" b="1" dirty="0"/>
              <a:t>Key Talking Points:</a:t>
            </a:r>
            <a:endParaRPr lang="en-US" dirty="0"/>
          </a:p>
          <a:p>
            <a:r>
              <a:rPr lang="en-US" dirty="0"/>
              <a:t>Common signs and symptoms of substance misuse can be physical, behavioral, or be displayed in new habits or preoccupations.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291721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p>
          <a:p>
            <a:pPr lvl="0"/>
            <a:r>
              <a:rPr lang="en-US" sz="1200" b="0" i="0" u="none" strike="noStrike" cap="none" dirty="0">
                <a:solidFill>
                  <a:schemeClr val="dk1"/>
                </a:solidFill>
                <a:effectLst/>
                <a:latin typeface="+mn-lt"/>
                <a:ea typeface="Calibri"/>
                <a:cs typeface="Calibri"/>
                <a:sym typeface="Calibri"/>
              </a:rPr>
              <a:t>Now let’s explore how misusing a drug, building tolerance, and becoming dependent can lead to substance use disorder or addiction.</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Remind students that substance use disorder (SUD) is a disease that affects a person’s brain and behavior and leads to an inability to control the use of legal or illegal drugs. This is a disease with repeated actions that will cause the nerve cells to communicate differently— it is a cycle.</a:t>
            </a:r>
            <a:r>
              <a:rPr lang="en-US" dirty="0"/>
              <a:t> </a:t>
            </a:r>
          </a:p>
          <a:p>
            <a:endParaRPr lang="en-US" dirty="0"/>
          </a:p>
          <a:p>
            <a:pPr lvl="0"/>
            <a:r>
              <a:rPr lang="en-US" sz="1200" b="0" i="0" u="none" strike="noStrike" cap="none" dirty="0">
                <a:solidFill>
                  <a:schemeClr val="dk1"/>
                </a:solidFill>
                <a:effectLst/>
                <a:latin typeface="+mn-lt"/>
                <a:ea typeface="Calibri"/>
                <a:cs typeface="Calibri"/>
                <a:sym typeface="Calibri"/>
              </a:rPr>
              <a:t>Click and direct students’ attention to the image depicting the cycle of substance use disorder. Review that SUD makes the brain want to recreate the feelings it experiences when the drug is present. Regardless of the consequences, a person with substance use disorder will continue to seek a drug. One has to take more of a substance to obtain the same dopamine "high" because his/her brain has adapted. Reinforce that this is known as tolerance.</a:t>
            </a:r>
            <a:r>
              <a:rPr lang="en-US" u="none" dirty="0"/>
              <a:t> As a result, they will increase the amount of the substance they take in an effort to achieve the high they are used to.</a:t>
            </a:r>
            <a:r>
              <a:rPr lang="en-US" dirty="0"/>
              <a:t> </a:t>
            </a:r>
            <a:endParaRPr lang="en-US" u="none" dirty="0"/>
          </a:p>
          <a:p>
            <a:endParaRPr lang="en-US" sz="1200" b="0" i="0" u="none" strike="noStrike" cap="none" dirty="0">
              <a:solidFill>
                <a:schemeClr val="dk1"/>
              </a:solidFill>
              <a:effectLst/>
              <a:latin typeface="+mn-lt"/>
              <a:ea typeface="Calibri"/>
              <a:cs typeface="Calibri"/>
              <a:sym typeface="Calibri"/>
            </a:endParaRPr>
          </a:p>
          <a:p>
            <a:r>
              <a:rPr lang="en-US" u="none" dirty="0"/>
              <a:t>When they are not taking the substance, people will experience withdrawal, causing them to feel severe physical and emotional distress. Eventually, the person’s brain can no longer function as it should without the presence of the substance. They will become extremely preoccupied or obsessed with thinking about how they will get their next fix so that they can avoid withdrawal and just be able to function. </a:t>
            </a:r>
          </a:p>
          <a:p>
            <a:endParaRPr lang="en-US" sz="1200" b="0" i="0" u="none" strike="noStrike" cap="none" dirty="0">
              <a:solidFill>
                <a:schemeClr val="dk1"/>
              </a:solidFill>
              <a:effectLst/>
              <a:latin typeface="+mn-lt"/>
              <a:ea typeface="Calibri"/>
              <a:cs typeface="Calibri"/>
              <a:sym typeface="Calibri"/>
            </a:endParaRPr>
          </a:p>
          <a:p>
            <a:pPr>
              <a:defRPr/>
            </a:pPr>
            <a:r>
              <a:rPr lang="en-US" u="none" dirty="0"/>
              <a:t>These changes in the brain remain even after substance misuse stops and </a:t>
            </a:r>
            <a:r>
              <a:rPr lang="en-US" dirty="0"/>
              <a:t>explain</a:t>
            </a:r>
            <a:r>
              <a:rPr lang="en-US" u="none" dirty="0"/>
              <a:t> why it can be so difficult for someone to stop using and for relapse to occur.</a:t>
            </a:r>
            <a:r>
              <a:rPr lang="en-US" dirty="0"/>
              <a:t> With the right support, treatment, and care, recovery is possible!</a:t>
            </a:r>
            <a:br>
              <a:rPr lang="en-US" u="none" dirty="0"/>
            </a:br>
            <a:endParaRPr lang="en-US" u="none" dirty="0"/>
          </a:p>
          <a:p>
            <a:pPr>
              <a:defRPr/>
            </a:pPr>
            <a:r>
              <a:rPr lang="en-US" dirty="0"/>
              <a:t>Reinforce to students that addiction is a brain disease NOT a moral failing. Ask the students to share what they learned previously around stigma and the negative impact it can have. Reinforce to students that it's important that they recognize the words we use matter.  Instead of using stigmatizing terms, like addict or junkie, use person-first language like “a person with a substance use disorder". No matter the situation, no one likes to feel judged or devalued. In order to encourage people to reach out for help, it's important to reduce the stigma surrounding their situation. </a:t>
            </a:r>
          </a:p>
          <a:p>
            <a:endParaRPr lang="en-US" sz="1200" b="0" i="0" u="none" strike="noStrike" cap="none" dirty="0">
              <a:solidFill>
                <a:schemeClr val="dk1"/>
              </a:solidFill>
              <a:effectLst/>
              <a:latin typeface="+mn-lt"/>
              <a:cs typeface="Calibri"/>
            </a:endParaRPr>
          </a:p>
          <a:p>
            <a:r>
              <a:rPr lang="en-US" sz="1200" b="1" i="0" u="none" strike="noStrike" cap="none" dirty="0">
                <a:solidFill>
                  <a:schemeClr val="dk1"/>
                </a:solidFill>
                <a:effectLst/>
                <a:latin typeface="+mn-lt"/>
                <a:ea typeface="Calibri"/>
                <a:cs typeface="Calibri"/>
                <a:sym typeface="Calibri"/>
              </a:rPr>
              <a:t>Key Talking Points:</a:t>
            </a:r>
            <a:r>
              <a:rPr lang="en-US" dirty="0"/>
              <a:t> </a:t>
            </a:r>
            <a:endParaRPr lang="en-US" sz="1200" b="0" i="0" u="none" strike="noStrike" cap="none" dirty="0">
              <a:solidFill>
                <a:schemeClr val="dk1"/>
              </a:solidFill>
              <a:effectLst/>
              <a:latin typeface="+mn-lt"/>
              <a:ea typeface="Calibri"/>
              <a:cs typeface="Calibri"/>
            </a:endParaRPr>
          </a:p>
          <a:p>
            <a:pPr lvl="0"/>
            <a:r>
              <a:rPr lang="en-US" b="0" i="0" u="none" strike="noStrike" cap="none" dirty="0">
                <a:effectLst/>
                <a:sym typeface="Calibri"/>
              </a:rPr>
              <a:t>-Substance use disorder is a disease that affects a person’s brain and behavior.</a:t>
            </a:r>
            <a:endParaRPr lang="en-US" b="0" i="0" u="none" strike="noStrike" cap="none" dirty="0">
              <a:effectLst/>
            </a:endParaRPr>
          </a:p>
          <a:p>
            <a:r>
              <a:rPr lang="en-US" b="0" i="0" u="none" strike="noStrike" cap="none" dirty="0">
                <a:effectLst/>
                <a:sym typeface="Calibri"/>
              </a:rPr>
              <a:t>-This</a:t>
            </a:r>
            <a:r>
              <a:rPr lang="en-US" dirty="0"/>
              <a:t> </a:t>
            </a:r>
            <a:r>
              <a:rPr lang="en-US" b="0" i="0" u="none" strike="noStrike" cap="none" dirty="0">
                <a:effectLst/>
                <a:sym typeface="Calibri"/>
              </a:rPr>
              <a:t>disease creates a cycle, often referred to as the “cycle of addiction.”</a:t>
            </a:r>
            <a:endParaRPr lang="en-US" b="0" i="0" u="none" strike="noStrike" cap="none" dirty="0">
              <a:effectLst/>
            </a:endParaRPr>
          </a:p>
          <a:p>
            <a:pPr lvl="0"/>
            <a:r>
              <a:rPr lang="en-US" b="0" i="0" u="none" strike="noStrike" cap="none" dirty="0">
                <a:effectLst/>
                <a:sym typeface="Calibri"/>
              </a:rPr>
              <a:t>-The words we use matter. Instead of using a stigmatizing term, like addict or junkie, use person-first language like “a person with a substance use disorder.”</a:t>
            </a:r>
            <a:endParaRPr lang="en-US" dirty="0"/>
          </a:p>
          <a:p>
            <a:pPr lvl="0"/>
            <a:endParaRPr lang="en-US" sz="1200" b="0" i="0" u="none" strike="noStrike" cap="none" dirty="0">
              <a:solidFill>
                <a:schemeClr val="dk1"/>
              </a:solidFill>
              <a:effectLst/>
              <a:latin typeface="+mn-lt"/>
              <a:ea typeface="Calibri"/>
              <a:cs typeface="Calibri"/>
            </a:endParaRPr>
          </a:p>
          <a:p>
            <a:pPr marL="0" lvl="0" indent="0" algn="l" rtl="0">
              <a:lnSpc>
                <a:spcPct val="100000"/>
              </a:lnSpc>
              <a:spcBef>
                <a:spcPts val="0"/>
              </a:spcBef>
              <a:spcAft>
                <a:spcPts val="0"/>
              </a:spcAft>
              <a:buSzPts val="1400"/>
              <a:buNone/>
            </a:pPr>
            <a:r>
              <a:rPr lang="en-US" sz="1200" b="1" i="0" u="none" strike="noStrike" cap="none" dirty="0">
                <a:solidFill>
                  <a:schemeClr val="dk1"/>
                </a:solidFill>
                <a:effectLst/>
                <a:latin typeface="+mn-lt"/>
                <a:ea typeface="Calibri"/>
                <a:cs typeface="Calibri"/>
                <a:sym typeface="Calibri"/>
              </a:rPr>
              <a:t> </a:t>
            </a:r>
            <a:endParaRPr lang="en-US" sz="1200" b="1"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411962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endParaRPr lang="en-US" dirty="0"/>
          </a:p>
          <a:p>
            <a:r>
              <a:rPr lang="en-US" sz="1200" b="0" i="0" u="none" strike="noStrike" cap="none" dirty="0">
                <a:solidFill>
                  <a:schemeClr val="dk1"/>
                </a:solidFill>
                <a:effectLst/>
                <a:latin typeface="+mn-lt"/>
                <a:ea typeface="Calibri"/>
                <a:cs typeface="Calibri"/>
                <a:sym typeface="Calibri"/>
              </a:rPr>
              <a:t>Invite 2 or 3 volunteers to share suggestions of what students can do if they are presented with the opportunity to misuse drugs or are offered drugs that weren’t prescribed to them.</a:t>
            </a:r>
            <a:r>
              <a:rPr lang="en-US" dirty="0"/>
              <a:t> </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to show “Direct refusal.”</a:t>
            </a:r>
            <a:r>
              <a:rPr lang="en-US" dirty="0"/>
              <a:t> </a:t>
            </a:r>
            <a:r>
              <a:rPr lang="en-US" sz="1200" b="0" i="0" u="none" strike="noStrike" cap="none" dirty="0">
                <a:solidFill>
                  <a:schemeClr val="dk1"/>
                </a:solidFill>
                <a:effectLst/>
                <a:latin typeface="+mn-lt"/>
                <a:ea typeface="Calibri"/>
                <a:cs typeface="Calibri"/>
                <a:sym typeface="Calibri"/>
              </a:rPr>
              <a:t>Reinforce if any of the suggestions provided were direct refusals.</a:t>
            </a:r>
            <a:r>
              <a:rPr lang="en-US" dirty="0"/>
              <a:t> </a:t>
            </a:r>
            <a:r>
              <a:rPr lang="en-US" sz="1200" b="0" i="0" u="none" strike="noStrike" cap="none" dirty="0">
                <a:solidFill>
                  <a:schemeClr val="dk1"/>
                </a:solidFill>
                <a:effectLst/>
                <a:latin typeface="+mn-lt"/>
                <a:ea typeface="Calibri"/>
                <a:cs typeface="Calibri"/>
                <a:sym typeface="Calibri"/>
              </a:rPr>
              <a:t>Explain that a direct refusal is saying “No” or “No, thank you.”</a:t>
            </a:r>
            <a:r>
              <a:rPr lang="en-US" dirty="0"/>
              <a:t> </a:t>
            </a:r>
            <a:endParaRPr lang="en-US" sz="1200" b="0" i="0" u="none" strike="noStrike" cap="none" dirty="0">
              <a:solidFill>
                <a:schemeClr val="dk1"/>
              </a:solidFill>
              <a:effectLst/>
              <a:latin typeface="+mn-lt"/>
              <a:ea typeface="Calibri"/>
              <a:cs typeface="Calibri"/>
            </a:endParaRPr>
          </a:p>
          <a:p>
            <a:pPr lvl="1"/>
            <a:r>
              <a:rPr lang="en-US" sz="1200" b="0" i="1" u="none" strike="noStrike" cap="none" dirty="0">
                <a:solidFill>
                  <a:schemeClr val="dk1"/>
                </a:solidFill>
                <a:effectLst/>
                <a:latin typeface="+mn-lt"/>
                <a:ea typeface="Calibri"/>
                <a:cs typeface="Calibri"/>
                <a:sym typeface="Calibri"/>
              </a:rPr>
              <a:t>Note: </a:t>
            </a:r>
            <a:r>
              <a:rPr lang="en-US" sz="1200" b="0" i="0" u="none" strike="noStrike" cap="none" dirty="0">
                <a:solidFill>
                  <a:schemeClr val="dk1"/>
                </a:solidFill>
                <a:effectLst/>
                <a:latin typeface="+mn-lt"/>
                <a:ea typeface="Calibri"/>
                <a:cs typeface="Calibri"/>
                <a:sym typeface="Calibri"/>
              </a:rPr>
              <a:t>If necessary, reinforce with students that “I don’t think so” and “Not right now” are </a:t>
            </a:r>
            <a:r>
              <a:rPr lang="en-US" sz="1200" b="0" i="1" u="none" strike="noStrike" cap="none" dirty="0">
                <a:solidFill>
                  <a:schemeClr val="dk1"/>
                </a:solidFill>
                <a:effectLst/>
                <a:latin typeface="+mn-lt"/>
                <a:ea typeface="Calibri"/>
                <a:cs typeface="Calibri"/>
                <a:sym typeface="Calibri"/>
              </a:rPr>
              <a:t>indirect</a:t>
            </a:r>
            <a:r>
              <a:rPr lang="en-US" sz="1200" b="0" i="0" u="none" strike="noStrike" cap="none" dirty="0">
                <a:solidFill>
                  <a:schemeClr val="dk1"/>
                </a:solidFill>
                <a:effectLst/>
                <a:latin typeface="+mn-lt"/>
                <a:ea typeface="Calibri"/>
                <a:cs typeface="Calibri"/>
                <a:sym typeface="Calibri"/>
              </a:rPr>
              <a:t> refusals, as they still leave open the possibility of a positive response.</a:t>
            </a:r>
            <a:r>
              <a:rPr lang="en-US" dirty="0"/>
              <a:t> </a:t>
            </a:r>
            <a:endParaRPr lang="en-US" sz="1200" b="0" i="0" u="none" strike="noStrike" cap="none" dirty="0">
              <a:solidFill>
                <a:schemeClr val="dk1"/>
              </a:solidFill>
              <a:effectLst/>
              <a:latin typeface="+mn-lt"/>
              <a:ea typeface="Calibri"/>
              <a:cs typeface="Calibri"/>
            </a:endParaRPr>
          </a:p>
          <a:p>
            <a:pPr lvl="1"/>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Click again to show “Exit strategies.” Reinforce any of the suggestions provided that were exit strategies. Explain that an exit strategy is a plan to get out of or away from a potentially dangerous situation. It can also include relying on others for help, like friends or trusted adults.</a:t>
            </a:r>
            <a:endParaRPr lang="en-US" sz="1200" b="0" i="0" u="none" strike="noStrike" cap="none" dirty="0">
              <a:solidFill>
                <a:schemeClr val="dk1"/>
              </a:solidFill>
              <a:effectLst/>
              <a:latin typeface="+mn-lt"/>
              <a:ea typeface="Calibri"/>
              <a:cs typeface="Calibri"/>
            </a:endParaRPr>
          </a:p>
          <a:p>
            <a:endParaRPr lang="en-US" sz="1200" b="1"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a:t>
            </a: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-Direct refusal is the most efficient way to say no to drugs.</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-An exit strategy is a plan to remove yourself from a situation.</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-Rely on others, like friends and trusted adults, to help you exit potentially dangerous situations.</a:t>
            </a:r>
            <a:endParaRPr lang="en-US" sz="1200" b="0"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176338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endParaRPr lang="en-US" b="0" dirty="0"/>
          </a:p>
          <a:p>
            <a:pPr lvl="0"/>
            <a:r>
              <a:rPr lang="en-US" sz="1200" b="0" i="0" u="none" strike="noStrike" cap="none" dirty="0">
                <a:solidFill>
                  <a:schemeClr val="dk1"/>
                </a:solidFill>
                <a:effectLst/>
                <a:latin typeface="+mn-lt"/>
                <a:ea typeface="Calibri"/>
                <a:cs typeface="Calibri"/>
                <a:sym typeface="Calibri"/>
              </a:rPr>
              <a:t>Inform students that they will be watching a short video about the most effective ways to say no to drugs.</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to show the video.</a:t>
            </a:r>
            <a:r>
              <a:rPr lang="en-US" dirty="0"/>
              <a:t> </a:t>
            </a:r>
          </a:p>
          <a:p>
            <a:endParaRPr lang="en-US" dirty="0"/>
          </a:p>
          <a:p>
            <a:pPr lvl="0"/>
            <a:r>
              <a:rPr lang="en-US" sz="1200" b="0" i="0" u="none" strike="noStrike" cap="none" dirty="0">
                <a:solidFill>
                  <a:schemeClr val="dk1"/>
                </a:solidFill>
                <a:effectLst/>
                <a:latin typeface="+mn-lt"/>
                <a:ea typeface="Calibri"/>
                <a:cs typeface="Calibri"/>
                <a:sym typeface="Calibri"/>
              </a:rPr>
              <a:t>Following the video, invite students to comment on their key takeaways. Did they learn anything new? Did what they watched reinforce what they have learned in this lesson?</a:t>
            </a:r>
            <a:endParaRPr lang="en-US" sz="1200" b="0" i="0" u="none" strike="noStrike" cap="none" dirty="0">
              <a:solidFill>
                <a:schemeClr val="dk1"/>
              </a:solidFill>
              <a:effectLst/>
              <a:latin typeface="+mn-lt"/>
              <a:ea typeface="Calibri"/>
              <a:cs typeface="Calibri"/>
            </a:endParaRPr>
          </a:p>
          <a:p>
            <a:endParaRPr lang="en-US" sz="1200" b="1"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points:</a:t>
            </a:r>
            <a:r>
              <a:rPr lang="en-US" b="1" dirty="0"/>
              <a:t> </a:t>
            </a:r>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-A persuasive technique is when someone tries to get you to do something or agree to something that you don’t usually do.</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-A direct refusal is when you say no or no thanks.</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-If a simple ‘</a:t>
            </a:r>
            <a:r>
              <a:rPr lang="en-US" dirty="0"/>
              <a:t>No</a:t>
            </a:r>
            <a:r>
              <a:rPr lang="en-US" sz="1200" b="0" i="0" u="none" strike="noStrike" cap="none" dirty="0">
                <a:solidFill>
                  <a:schemeClr val="dk1"/>
                </a:solidFill>
                <a:effectLst/>
                <a:latin typeface="+mn-lt"/>
                <a:ea typeface="Calibri"/>
                <a:cs typeface="Calibri"/>
                <a:sym typeface="Calibri"/>
              </a:rPr>
              <a:t>’ does not work, you can exit the situation or reach out to a loved one for help.</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57754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endParaRPr lang="en-US" b="0" dirty="0"/>
          </a:p>
          <a:p>
            <a:pPr lvl="0"/>
            <a:r>
              <a:rPr lang="en-US" sz="1200" b="0" i="0" u="none" strike="noStrike" cap="none" dirty="0">
                <a:solidFill>
                  <a:schemeClr val="dk1"/>
                </a:solidFill>
                <a:effectLst/>
                <a:latin typeface="+mn-lt"/>
                <a:ea typeface="Calibri"/>
                <a:cs typeface="Calibri"/>
                <a:sym typeface="Calibri"/>
              </a:rPr>
              <a:t>Sometimes saying no, especially to family and friends, can be uncomfortable. Let’s brainstorm other ways we can say “</a:t>
            </a:r>
            <a:r>
              <a:rPr lang="en-US" dirty="0"/>
              <a:t>No</a:t>
            </a:r>
            <a:r>
              <a:rPr lang="en-US" sz="1200" b="0" i="0" u="none" strike="noStrike" cap="none" dirty="0">
                <a:solidFill>
                  <a:schemeClr val="dk1"/>
                </a:solidFill>
                <a:effectLst/>
                <a:latin typeface="+mn-lt"/>
                <a:ea typeface="Calibri"/>
                <a:cs typeface="Calibri"/>
                <a:sym typeface="Calibri"/>
              </a:rPr>
              <a:t>.”</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Ask students to turn to a partner and brainstorm other ways to say no when offered drugs.</a:t>
            </a:r>
            <a:r>
              <a:rPr lang="en-US" dirty="0"/>
              <a:t> </a:t>
            </a:r>
            <a:r>
              <a:rPr lang="en-US" sz="1200" b="0" i="0" u="none" strike="noStrike" cap="none" dirty="0">
                <a:solidFill>
                  <a:schemeClr val="dk1"/>
                </a:solidFill>
                <a:effectLst/>
                <a:latin typeface="+mn-lt"/>
                <a:ea typeface="Calibri"/>
                <a:cs typeface="Calibri"/>
                <a:sym typeface="Calibri"/>
              </a:rPr>
              <a:t>Invite volunteers to share their thoughts, and record responses on the board.</a:t>
            </a:r>
            <a:r>
              <a:rPr lang="en-US" dirty="0"/>
              <a:t> </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If not offered during the brainstorming session, click to reveal the suggestions listed on the slide.</a:t>
            </a:r>
            <a:r>
              <a:rPr lang="en-US" dirty="0"/>
              <a:t>  </a:t>
            </a:r>
            <a:endParaRPr lang="en-US" sz="1200" b="0" i="0" u="none" strike="noStrike" cap="none" dirty="0">
              <a:solidFill>
                <a:schemeClr val="dk1"/>
              </a:solidFill>
              <a:effectLst/>
              <a:latin typeface="+mn-lt"/>
              <a:ea typeface="Calibri"/>
              <a:cs typeface="Calibri"/>
            </a:endParaRPr>
          </a:p>
          <a:p>
            <a:endParaRPr lang="en-US" sz="1200" b="1" i="0" u="none" strike="noStrike" cap="none" dirty="0">
              <a:solidFill>
                <a:schemeClr val="dk1"/>
              </a:solidFill>
              <a:effectLst/>
              <a:latin typeface="+mn-lt"/>
              <a:ea typeface="Calibri"/>
              <a:cs typeface="Calibri"/>
              <a:sym typeface="Calibri"/>
            </a:endParaRPr>
          </a:p>
          <a:p>
            <a:r>
              <a:rPr lang="en-US" sz="1200" b="1" i="0" u="none" strike="noStrike" cap="none" dirty="0">
                <a:solidFill>
                  <a:schemeClr val="dk1"/>
                </a:solidFill>
                <a:effectLst/>
                <a:latin typeface="+mn-lt"/>
                <a:ea typeface="Calibri"/>
                <a:cs typeface="Calibri"/>
                <a:sym typeface="Calibri"/>
              </a:rPr>
              <a:t>Key talking point:</a:t>
            </a:r>
            <a:r>
              <a:rPr lang="en-US" b="1" dirty="0"/>
              <a:t> </a:t>
            </a:r>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Students may use other ways to say no to drugs, including </a:t>
            </a:r>
            <a:r>
              <a:rPr lang="en-US" dirty="0"/>
              <a:t>distractions, humor or sarcasm.</a:t>
            </a:r>
            <a:endParaRPr lang="en-US" sz="1200" b="0"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61752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Instructor Notes:</a:t>
            </a:r>
            <a:endParaRPr lang="en-US" dirty="0"/>
          </a:p>
          <a:p>
            <a:pPr lvl="0"/>
            <a:r>
              <a:rPr lang="en-US" sz="1200" b="0" i="0" u="none" strike="noStrike" cap="none" dirty="0">
                <a:solidFill>
                  <a:schemeClr val="dk1"/>
                </a:solidFill>
                <a:effectLst/>
                <a:latin typeface="+mn-lt"/>
                <a:ea typeface="Calibri"/>
                <a:cs typeface="Calibri"/>
                <a:sym typeface="Calibri"/>
              </a:rPr>
              <a:t>Divide students into five groups by having them count off as 1 to 5. All of the 1s are in a group, all of the 2s are in a group, and so on.</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Explain that there is a possibility they will be offered the opportunity to misuse drugs at some point in their lives, and it is important to be ready to respond. Therefore, they will be practicing direct refusal and exit strategies by acting in short skits based on given scenarios.</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Distribute a </a:t>
            </a:r>
            <a:r>
              <a:rPr lang="en-US" sz="1200" b="1" i="0" u="none" strike="noStrike" cap="none" dirty="0">
                <a:solidFill>
                  <a:schemeClr val="dk1"/>
                </a:solidFill>
                <a:effectLst/>
                <a:latin typeface="+mn-lt"/>
                <a:ea typeface="Calibri"/>
                <a:cs typeface="Calibri"/>
                <a:sym typeface="Calibri"/>
              </a:rPr>
              <a:t>Peer Pressure Scenario </a:t>
            </a:r>
            <a:r>
              <a:rPr lang="en-US" sz="1200" b="0" i="0" u="none" strike="noStrike" cap="none" dirty="0">
                <a:solidFill>
                  <a:schemeClr val="dk1"/>
                </a:solidFill>
                <a:effectLst/>
                <a:latin typeface="+mn-lt"/>
                <a:ea typeface="Calibri"/>
                <a:cs typeface="Calibri"/>
                <a:sym typeface="Calibri"/>
              </a:rPr>
              <a:t>handout to each group.</a:t>
            </a:r>
            <a:r>
              <a:rPr lang="en-US" dirty="0"/>
              <a:t>  </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Assign each group the scenario that matches their group number and give each student in the group a copy of their scenario.</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Click once and review the requirements of their skits. Take </a:t>
            </a:r>
            <a:r>
              <a:rPr lang="en-US" sz="1200" b="1" i="0" u="none" strike="noStrike" cap="none" dirty="0">
                <a:solidFill>
                  <a:schemeClr val="dk1"/>
                </a:solidFill>
                <a:effectLst/>
                <a:latin typeface="+mn-lt"/>
                <a:ea typeface="Calibri"/>
                <a:cs typeface="Calibri"/>
                <a:sym typeface="Calibri"/>
              </a:rPr>
              <a:t>1-2 minutes</a:t>
            </a:r>
            <a:r>
              <a:rPr lang="en-US" sz="1200" b="0" i="0" u="none" strike="noStrike" cap="none" dirty="0">
                <a:solidFill>
                  <a:schemeClr val="dk1"/>
                </a:solidFill>
                <a:effectLst/>
                <a:latin typeface="+mn-lt"/>
                <a:ea typeface="Calibri"/>
                <a:cs typeface="Calibri"/>
                <a:sym typeface="Calibri"/>
              </a:rPr>
              <a:t> to answer clarifying questions.</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Allowing</a:t>
            </a:r>
            <a:r>
              <a:rPr lang="en-US" sz="1200" b="1" i="0" u="none" strike="noStrike" cap="none" dirty="0">
                <a:solidFill>
                  <a:schemeClr val="dk1"/>
                </a:solidFill>
                <a:effectLst/>
                <a:latin typeface="+mn-lt"/>
                <a:ea typeface="Calibri"/>
                <a:cs typeface="Calibri"/>
                <a:sym typeface="Calibri"/>
              </a:rPr>
              <a:t> 3 minutes per group skit and 2 minutes </a:t>
            </a:r>
            <a:r>
              <a:rPr lang="en-US" sz="1200" b="0" i="0" u="none" strike="noStrike" cap="none" dirty="0">
                <a:solidFill>
                  <a:schemeClr val="dk1"/>
                </a:solidFill>
                <a:effectLst/>
                <a:latin typeface="+mn-lt"/>
                <a:ea typeface="Calibri"/>
                <a:cs typeface="Calibri"/>
                <a:sym typeface="Calibri"/>
              </a:rPr>
              <a:t>for discussion and reflection after each skit, check the clock to determine how much time to allow students to work on their peer pressure skits.</a:t>
            </a:r>
            <a:r>
              <a:rPr lang="en-US" dirty="0"/>
              <a:t>  </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r>
              <a:rPr lang="en-US" sz="1200" b="0" i="0" u="none" strike="noStrike" cap="none" dirty="0">
                <a:solidFill>
                  <a:schemeClr val="dk1"/>
                </a:solidFill>
                <a:effectLst/>
                <a:latin typeface="+mn-lt"/>
                <a:ea typeface="Calibri"/>
                <a:cs typeface="Calibri"/>
                <a:sym typeface="Calibri"/>
              </a:rPr>
              <a:t>Click again to reveal a timer. Enter the time you are giving students to complete their planning sheets and click to start.</a:t>
            </a:r>
            <a:r>
              <a:rPr lang="en-US" dirty="0"/>
              <a:t> </a:t>
            </a:r>
            <a:endParaRPr lang="en-US" sz="1200" b="0" i="0" u="none" strike="noStrike" cap="none" dirty="0">
              <a:solidFill>
                <a:schemeClr val="dk1"/>
              </a:solidFill>
              <a:effectLst/>
              <a:latin typeface="+mn-lt"/>
              <a:ea typeface="Calibri"/>
              <a:cs typeface="Calibri"/>
            </a:endParaRPr>
          </a:p>
          <a:p>
            <a:pPr lvl="1"/>
            <a:r>
              <a:rPr lang="en-US" sz="1200" b="0" i="1" u="none" strike="noStrike" cap="none" dirty="0">
                <a:solidFill>
                  <a:schemeClr val="dk1"/>
                </a:solidFill>
                <a:effectLst/>
                <a:latin typeface="+mn-lt"/>
                <a:ea typeface="Calibri"/>
                <a:cs typeface="Calibri"/>
                <a:sym typeface="Calibri"/>
              </a:rPr>
              <a:t>Technology Note</a:t>
            </a:r>
            <a:r>
              <a:rPr lang="en-US" sz="1200" b="0" i="0" u="none" strike="noStrike" cap="none" dirty="0">
                <a:solidFill>
                  <a:schemeClr val="dk1"/>
                </a:solidFill>
                <a:effectLst/>
                <a:latin typeface="+mn-lt"/>
                <a:ea typeface="Calibri"/>
                <a:cs typeface="Calibri"/>
                <a:sym typeface="Calibri"/>
              </a:rPr>
              <a:t>: If you are using a printed version of the PowerPoint presentation, use a stopwatch or smartphone clock app to keep time.</a:t>
            </a:r>
            <a:endParaRPr lang="en-US" sz="1200" b="0" i="0" u="none" strike="noStrike" cap="none" dirty="0">
              <a:solidFill>
                <a:schemeClr val="dk1"/>
              </a:solidFill>
              <a:effectLst/>
              <a:latin typeface="+mn-lt"/>
              <a:ea typeface="Calibri"/>
              <a:cs typeface="Calibri"/>
            </a:endParaRPr>
          </a:p>
          <a:p>
            <a:pPr lvl="1"/>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Remind students that they should leave themselves enough time to practice their routines at least once.</a:t>
            </a:r>
            <a:endParaRPr lang="en-US" sz="1200" b="0" i="0" u="none" strike="noStrike" cap="none" dirty="0">
              <a:solidFill>
                <a:schemeClr val="dk1"/>
              </a:solidFill>
              <a:effectLst/>
              <a:latin typeface="+mn-lt"/>
              <a:ea typeface="Calibri"/>
              <a:cs typeface="Calibri"/>
            </a:endParaRPr>
          </a:p>
          <a:p>
            <a:pPr lvl="0"/>
            <a:endParaRPr lang="en-US" sz="1200" b="0" i="0" u="none" strike="noStrike" cap="none" dirty="0">
              <a:solidFill>
                <a:schemeClr val="dk1"/>
              </a:solidFill>
              <a:effectLst/>
              <a:latin typeface="+mn-lt"/>
              <a:ea typeface="Calibri"/>
              <a:cs typeface="Calibri"/>
              <a:sym typeface="Calibri"/>
            </a:endParaRPr>
          </a:p>
          <a:p>
            <a:pPr lvl="0"/>
            <a:r>
              <a:rPr lang="en-US" sz="1200" b="0" i="0" u="none" strike="noStrike" cap="none" dirty="0">
                <a:solidFill>
                  <a:schemeClr val="dk1"/>
                </a:solidFill>
                <a:effectLst/>
                <a:latin typeface="+mn-lt"/>
                <a:ea typeface="Calibri"/>
                <a:cs typeface="Calibri"/>
                <a:sym typeface="Calibri"/>
              </a:rPr>
              <a:t>As students work, the pharmacist/educator should rotate throughout the classroom and provide each group with brief feedback on their work. Alternatively, a pharmacist/educator can be “assigned” to each group to engage with them through the duration of the activity or even participate in the skit.</a:t>
            </a:r>
          </a:p>
          <a:p>
            <a:pPr lvl="0"/>
            <a:r>
              <a:rPr lang="en-US"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endParaRPr>
          </a:p>
          <a:p>
            <a:pPr lvl="0"/>
            <a:r>
              <a:rPr lang="en-US" sz="1200" b="0" i="0" u="none" strike="noStrike" cap="none" dirty="0">
                <a:solidFill>
                  <a:schemeClr val="dk1"/>
                </a:solidFill>
                <a:effectLst/>
                <a:latin typeface="+mn-lt"/>
                <a:ea typeface="Calibri"/>
                <a:cs typeface="Calibri"/>
                <a:sym typeface="Calibri"/>
              </a:rPr>
              <a:t>Alert students when there are 10 minutes remaining to work, 5 minutes, and then 2 minutes.</a:t>
            </a:r>
          </a:p>
          <a:p>
            <a:pPr lvl="0"/>
            <a:endParaRPr lang="en-US" sz="1200" b="0" i="0" u="none" strike="noStrike"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Adjust the timer by entering the animation settings &gt; animation pane. Change the timing of the ‘Oval’. Note: </a:t>
            </a:r>
            <a:r>
              <a:rPr lang="en-GB" b="1" i="1" baseline="0" dirty="0"/>
              <a:t>the timing has to be entered in seconds.</a:t>
            </a:r>
          </a:p>
          <a:p>
            <a:pPr lvl="0"/>
            <a:endParaRPr lang="en-US" sz="1200" b="0" i="0" u="none" strike="noStrike"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169853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98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5061A4-4689-3545-AC37-24649EE8D28C}"/>
              </a:ext>
            </a:extLst>
          </p:cNvPr>
          <p:cNvSpPr/>
          <p:nvPr userDrawn="1"/>
        </p:nvSpPr>
        <p:spPr>
          <a:xfrm>
            <a:off x="3862890" y="6416427"/>
            <a:ext cx="4572000" cy="184666"/>
          </a:xfrm>
          <a:prstGeom prst="rect">
            <a:avLst/>
          </a:prstGeom>
        </p:spPr>
        <p:txBody>
          <a:bodyPr>
            <a:spAutoFit/>
          </a:bodyPr>
          <a:lstStyle/>
          <a:p>
            <a:pPr algn="r"/>
            <a:r>
              <a:rPr lang="de-DE" sz="600" b="0" i="0" dirty="0">
                <a:effectLst/>
                <a:latin typeface="Helvetica Neue" panose="02000503000000020004" pitchFamily="2" charset="0"/>
                <a:ea typeface="Helvetica Neue" panose="02000503000000020004" pitchFamily="2" charset="0"/>
                <a:cs typeface="Helvetica Neue" panose="02000503000000020004" pitchFamily="2" charset="0"/>
              </a:rPr>
              <a:t>Copyright © 2020 Discovery Education. All </a:t>
            </a:r>
            <a:r>
              <a:rPr lang="de-DE" sz="600" b="0" i="0" dirty="0" err="1">
                <a:effectLst/>
                <a:latin typeface="Helvetica Neue" panose="02000503000000020004" pitchFamily="2" charset="0"/>
                <a:ea typeface="Helvetica Neue" panose="02000503000000020004" pitchFamily="2" charset="0"/>
                <a:cs typeface="Helvetica Neue" panose="02000503000000020004" pitchFamily="2" charset="0"/>
              </a:rPr>
              <a:t>rights</a:t>
            </a:r>
            <a:r>
              <a:rPr lang="de-DE" sz="600" b="0" i="0" dirty="0">
                <a:effectLst/>
                <a:latin typeface="Helvetica Neue" panose="02000503000000020004" pitchFamily="2" charset="0"/>
                <a:ea typeface="Helvetica Neue" panose="02000503000000020004" pitchFamily="2" charset="0"/>
                <a:cs typeface="Helvetica Neue" panose="02000503000000020004" pitchFamily="2" charset="0"/>
              </a:rPr>
              <a:t> </a:t>
            </a:r>
            <a:r>
              <a:rPr lang="de-DE" sz="600" b="0" i="0" dirty="0" err="1">
                <a:effectLst/>
                <a:latin typeface="Helvetica Neue" panose="02000503000000020004" pitchFamily="2" charset="0"/>
                <a:ea typeface="Helvetica Neue" panose="02000503000000020004" pitchFamily="2" charset="0"/>
                <a:cs typeface="Helvetica Neue" panose="02000503000000020004" pitchFamily="2" charset="0"/>
              </a:rPr>
              <a:t>reserved</a:t>
            </a:r>
            <a:r>
              <a:rPr lang="de-DE" sz="600" b="0" i="0" dirty="0">
                <a:effectLst/>
                <a:latin typeface="Helvetica Neue" panose="02000503000000020004" pitchFamily="2" charset="0"/>
                <a:ea typeface="Helvetica Neue" panose="02000503000000020004" pitchFamily="2" charset="0"/>
                <a:cs typeface="Helvetica Neue" panose="02000503000000020004" pitchFamily="2" charset="0"/>
              </a:rPr>
              <a:t>. Discovery Education, Inc.</a:t>
            </a:r>
          </a:p>
        </p:txBody>
      </p:sp>
      <p:sp>
        <p:nvSpPr>
          <p:cNvPr id="9" name="TextBox 8">
            <a:extLst>
              <a:ext uri="{FF2B5EF4-FFF2-40B4-BE49-F238E27FC236}">
                <a16:creationId xmlns:a16="http://schemas.microsoft.com/office/drawing/2014/main" id="{E8C560E2-C240-6548-B1ED-5FDD16416912}"/>
              </a:ext>
            </a:extLst>
          </p:cNvPr>
          <p:cNvSpPr txBox="1"/>
          <p:nvPr userDrawn="1"/>
        </p:nvSpPr>
        <p:spPr>
          <a:xfrm>
            <a:off x="8394274" y="6393827"/>
            <a:ext cx="375920" cy="230832"/>
          </a:xfrm>
          <a:prstGeom prst="rect">
            <a:avLst/>
          </a:prstGeom>
          <a:noFill/>
        </p:spPr>
        <p:txBody>
          <a:bodyPr wrap="square" rtlCol="0">
            <a:spAutoFit/>
          </a:bodyPr>
          <a:lstStyle/>
          <a:p>
            <a:pPr algn="r"/>
            <a:fld id="{AE97281F-8489-2C49-9B4F-A9A0E789A564}" type="slidenum">
              <a:rPr lang="en-US" sz="900" b="0" i="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rPr>
              <a:pPr algn="r"/>
              <a:t>‹#›</a:t>
            </a:fld>
            <a:endParaRPr lang="en-US" sz="900" b="0" i="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itle Placeholder 1">
            <a:extLst>
              <a:ext uri="{FF2B5EF4-FFF2-40B4-BE49-F238E27FC236}">
                <a16:creationId xmlns:a16="http://schemas.microsoft.com/office/drawing/2014/main" id="{EF3644FA-557F-E042-9C46-F8ECC44C75BF}"/>
              </a:ext>
            </a:extLst>
          </p:cNvPr>
          <p:cNvSpPr>
            <a:spLocks noGrp="1"/>
          </p:cNvSpPr>
          <p:nvPr>
            <p:ph type="title"/>
          </p:nvPr>
        </p:nvSpPr>
        <p:spPr>
          <a:xfrm>
            <a:off x="487086" y="546360"/>
            <a:ext cx="7886700" cy="524560"/>
          </a:xfrm>
          <a:prstGeom prst="rect">
            <a:avLst/>
          </a:prstGeom>
        </p:spPr>
        <p:txBody>
          <a:bodyPr vert="horz" lIns="91440" tIns="45720" rIns="91440" bIns="45720" rtlCol="0" anchor="t">
            <a:noAutofit/>
          </a:bodyPr>
          <a:lstStyle>
            <a:lvl1pPr>
              <a:defRPr sz="3300">
                <a:solidFill>
                  <a:srgbClr val="D61D23"/>
                </a:solidFill>
              </a:defRPr>
            </a:lvl1pPr>
          </a:lstStyle>
          <a:p>
            <a:r>
              <a:rPr lang="en-US" dirty="0"/>
              <a:t>Click to edit Master title style</a:t>
            </a:r>
          </a:p>
        </p:txBody>
      </p:sp>
      <p:grpSp>
        <p:nvGrpSpPr>
          <p:cNvPr id="26" name="Group 25">
            <a:extLst>
              <a:ext uri="{FF2B5EF4-FFF2-40B4-BE49-F238E27FC236}">
                <a16:creationId xmlns:a16="http://schemas.microsoft.com/office/drawing/2014/main" id="{D73EBBDD-97B8-7F4B-92F7-4057AAF0D6D1}"/>
              </a:ext>
            </a:extLst>
          </p:cNvPr>
          <p:cNvGrpSpPr/>
          <p:nvPr userDrawn="1"/>
        </p:nvGrpSpPr>
        <p:grpSpPr>
          <a:xfrm>
            <a:off x="544749" y="6341374"/>
            <a:ext cx="2562057" cy="235066"/>
            <a:chOff x="429417" y="6407278"/>
            <a:chExt cx="2562057" cy="235066"/>
          </a:xfrm>
        </p:grpSpPr>
        <p:pic>
          <p:nvPicPr>
            <p:cNvPr id="11" name="Picture 10">
              <a:extLst>
                <a:ext uri="{FF2B5EF4-FFF2-40B4-BE49-F238E27FC236}">
                  <a16:creationId xmlns:a16="http://schemas.microsoft.com/office/drawing/2014/main" id="{C27959AF-15FA-8E41-8DB5-4B65631A998D}"/>
                </a:ext>
              </a:extLst>
            </p:cNvPr>
            <p:cNvPicPr>
              <a:picLocks noChangeAspect="1"/>
            </p:cNvPicPr>
            <p:nvPr userDrawn="1"/>
          </p:nvPicPr>
          <p:blipFill>
            <a:blip r:embed="rId2"/>
            <a:stretch>
              <a:fillRect/>
            </a:stretch>
          </p:blipFill>
          <p:spPr>
            <a:xfrm>
              <a:off x="2018121" y="6407278"/>
              <a:ext cx="973353" cy="227116"/>
            </a:xfrm>
            <a:prstGeom prst="rect">
              <a:avLst/>
            </a:prstGeom>
          </p:spPr>
        </p:pic>
        <p:cxnSp>
          <p:nvCxnSpPr>
            <p:cNvPr id="13" name="Straight Connector 12">
              <a:extLst>
                <a:ext uri="{FF2B5EF4-FFF2-40B4-BE49-F238E27FC236}">
                  <a16:creationId xmlns:a16="http://schemas.microsoft.com/office/drawing/2014/main" id="{77DD2C73-937D-B64E-871C-C1C9CF47D3D1}"/>
                </a:ext>
              </a:extLst>
            </p:cNvPr>
            <p:cNvCxnSpPr>
              <a:cxnSpLocks/>
            </p:cNvCxnSpPr>
            <p:nvPr userDrawn="1"/>
          </p:nvCxnSpPr>
          <p:spPr>
            <a:xfrm>
              <a:off x="1908111" y="6407949"/>
              <a:ext cx="0" cy="234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337595AF-ABAD-E54A-B484-19BE40BB54CF}"/>
                </a:ext>
              </a:extLst>
            </p:cNvPr>
            <p:cNvPicPr>
              <a:picLocks noChangeAspect="1"/>
            </p:cNvPicPr>
            <p:nvPr userDrawn="1"/>
          </p:nvPicPr>
          <p:blipFill>
            <a:blip r:embed="rId3"/>
            <a:stretch>
              <a:fillRect/>
            </a:stretch>
          </p:blipFill>
          <p:spPr>
            <a:xfrm>
              <a:off x="429417" y="6425586"/>
              <a:ext cx="1379051" cy="190500"/>
            </a:xfrm>
            <a:prstGeom prst="rect">
              <a:avLst/>
            </a:prstGeom>
          </p:spPr>
        </p:pic>
      </p:grpSp>
    </p:spTree>
    <p:extLst>
      <p:ext uri="{BB962C8B-B14F-4D97-AF65-F5344CB8AC3E}">
        <p14:creationId xmlns:p14="http://schemas.microsoft.com/office/powerpoint/2010/main" val="4206677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3/5/20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sz="3200" b="0" i="0" kern="1200">
          <a:solidFill>
            <a:srgbClr val="D00000"/>
          </a:solidFill>
          <a:latin typeface="Helvetica Neue"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vimeo.com/39060025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6.png"/><Relationship Id="rId4" Type="http://schemas.openxmlformats.org/officeDocument/2006/relationships/image" Target="../media/image25.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39397712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9.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91165-5012-2B4D-A6FF-67EAF96021BB}"/>
              </a:ext>
            </a:extLst>
          </p:cNvPr>
          <p:cNvSpPr/>
          <p:nvPr/>
        </p:nvSpPr>
        <p:spPr>
          <a:xfrm>
            <a:off x="0" y="0"/>
            <a:ext cx="9144000" cy="6858000"/>
          </a:xfrm>
          <a:prstGeom prst="rect">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1D23"/>
              </a:solidFill>
            </a:endParaRPr>
          </a:p>
        </p:txBody>
      </p:sp>
      <p:pic>
        <p:nvPicPr>
          <p:cNvPr id="8" name="PFE element 2">
            <a:extLst>
              <a:ext uri="{FF2B5EF4-FFF2-40B4-BE49-F238E27FC236}">
                <a16:creationId xmlns:a16="http://schemas.microsoft.com/office/drawing/2014/main" id="{F5AC05C5-6E52-1148-A99D-5C1E4E2CA3F7}"/>
              </a:ext>
            </a:extLst>
          </p:cNvPr>
          <p:cNvPicPr>
            <a:picLocks/>
          </p:cNvPicPr>
          <p:nvPr/>
        </p:nvPicPr>
        <p:blipFill>
          <a:blip r:embed="rId3"/>
          <a:stretch>
            <a:fillRect/>
          </a:stretch>
        </p:blipFill>
        <p:spPr>
          <a:xfrm>
            <a:off x="429714" y="465565"/>
            <a:ext cx="8001000" cy="742233"/>
          </a:xfrm>
          <a:prstGeom prst="rect">
            <a:avLst/>
          </a:prstGeom>
        </p:spPr>
      </p:pic>
      <p:pic>
        <p:nvPicPr>
          <p:cNvPr id="11" name="PFE element 3">
            <a:extLst>
              <a:ext uri="{FF2B5EF4-FFF2-40B4-BE49-F238E27FC236}">
                <a16:creationId xmlns:a16="http://schemas.microsoft.com/office/drawing/2014/main" id="{67617821-5406-BF4A-8B52-294FEEB2A21E}"/>
              </a:ext>
            </a:extLst>
          </p:cNvPr>
          <p:cNvPicPr>
            <a:picLocks/>
          </p:cNvPicPr>
          <p:nvPr/>
        </p:nvPicPr>
        <p:blipFill>
          <a:blip r:embed="rId4"/>
          <a:stretch>
            <a:fillRect/>
          </a:stretch>
        </p:blipFill>
        <p:spPr>
          <a:xfrm>
            <a:off x="530686" y="6224559"/>
            <a:ext cx="3390900" cy="330413"/>
          </a:xfrm>
          <a:prstGeom prst="rect">
            <a:avLst/>
          </a:prstGeom>
        </p:spPr>
      </p:pic>
      <p:pic>
        <p:nvPicPr>
          <p:cNvPr id="9" name="Picture 8">
            <a:extLst>
              <a:ext uri="{FF2B5EF4-FFF2-40B4-BE49-F238E27FC236}">
                <a16:creationId xmlns:a16="http://schemas.microsoft.com/office/drawing/2014/main" id="{9B7DDC11-E44C-2F48-8237-94BB1A99C558}"/>
              </a:ext>
            </a:extLst>
          </p:cNvPr>
          <p:cNvPicPr>
            <a:picLocks noChangeAspect="1"/>
          </p:cNvPicPr>
          <p:nvPr/>
        </p:nvPicPr>
        <p:blipFill>
          <a:blip r:embed="rId5"/>
          <a:srcRect/>
          <a:stretch/>
        </p:blipFill>
        <p:spPr>
          <a:xfrm>
            <a:off x="651791" y="1092064"/>
            <a:ext cx="7840418" cy="4673871"/>
          </a:xfrm>
          <a:prstGeom prst="rect">
            <a:avLst/>
          </a:prstGeom>
        </p:spPr>
      </p:pic>
    </p:spTree>
    <p:extLst>
      <p:ext uri="{BB962C8B-B14F-4D97-AF65-F5344CB8AC3E}">
        <p14:creationId xmlns:p14="http://schemas.microsoft.com/office/powerpoint/2010/main" val="200693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2B8D9-E268-DE41-91B4-89D58A67F5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539115"/>
            <a:ext cx="8061960" cy="5427346"/>
          </a:xfrm>
          <a:prstGeom prst="rect">
            <a:avLst/>
          </a:prstGeom>
        </p:spPr>
      </p:pic>
    </p:spTree>
    <p:extLst>
      <p:ext uri="{BB962C8B-B14F-4D97-AF65-F5344CB8AC3E}">
        <p14:creationId xmlns:p14="http://schemas.microsoft.com/office/powerpoint/2010/main" val="1780315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54">
            <a:extLst>
              <a:ext uri="{FF2B5EF4-FFF2-40B4-BE49-F238E27FC236}">
                <a16:creationId xmlns:a16="http://schemas.microsoft.com/office/drawing/2014/main" id="{EE316F7F-13D8-064A-BB75-DCD64B39CBCA}"/>
              </a:ext>
            </a:extLst>
          </p:cNvPr>
          <p:cNvPicPr>
            <a:picLocks/>
          </p:cNvPicPr>
          <p:nvPr/>
        </p:nvPicPr>
        <p:blipFill>
          <a:blip r:embed="rId3"/>
          <a:stretch>
            <a:fillRect/>
          </a:stretch>
        </p:blipFill>
        <p:spPr>
          <a:xfrm>
            <a:off x="484580" y="546360"/>
            <a:ext cx="8599170" cy="524154"/>
          </a:xfrm>
          <a:prstGeom prst="rect">
            <a:avLst/>
          </a:prstGeom>
        </p:spPr>
      </p:pic>
      <p:pic>
        <p:nvPicPr>
          <p:cNvPr id="4" name="Picture 3">
            <a:hlinkClick r:id="rId4"/>
            <a:extLst>
              <a:ext uri="{FF2B5EF4-FFF2-40B4-BE49-F238E27FC236}">
                <a16:creationId xmlns:a16="http://schemas.microsoft.com/office/drawing/2014/main" id="{4629F36A-0797-864D-96AE-F3AB392A9B79}"/>
              </a:ext>
            </a:extLst>
          </p:cNvPr>
          <p:cNvPicPr>
            <a:picLocks noChangeAspect="1"/>
          </p:cNvPicPr>
          <p:nvPr/>
        </p:nvPicPr>
        <p:blipFill rotWithShape="1">
          <a:blip r:embed="rId5"/>
          <a:srcRect l="23207" t="27793" r="11260" b="6675"/>
          <a:stretch/>
        </p:blipFill>
        <p:spPr>
          <a:xfrm>
            <a:off x="573443" y="1400841"/>
            <a:ext cx="8024006" cy="4503824"/>
          </a:xfrm>
          <a:prstGeom prst="rect">
            <a:avLst/>
          </a:prstGeom>
          <a:ln>
            <a:solidFill>
              <a:schemeClr val="bg1">
                <a:lumMod val="85000"/>
              </a:schemeClr>
            </a:solidFill>
          </a:ln>
        </p:spPr>
      </p:pic>
      <p:sp>
        <p:nvSpPr>
          <p:cNvPr id="5" name="Oval 4">
            <a:hlinkClick r:id="rId4"/>
            <a:extLst>
              <a:ext uri="{FF2B5EF4-FFF2-40B4-BE49-F238E27FC236}">
                <a16:creationId xmlns:a16="http://schemas.microsoft.com/office/drawing/2014/main" id="{86EC88AF-C852-AA46-8B01-7863ED8DE5EC}"/>
              </a:ext>
            </a:extLst>
          </p:cNvPr>
          <p:cNvSpPr/>
          <p:nvPr/>
        </p:nvSpPr>
        <p:spPr>
          <a:xfrm>
            <a:off x="4095398" y="3152248"/>
            <a:ext cx="1180309" cy="118030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hlinkClick r:id="rId4"/>
            <a:extLst>
              <a:ext uri="{FF2B5EF4-FFF2-40B4-BE49-F238E27FC236}">
                <a16:creationId xmlns:a16="http://schemas.microsoft.com/office/drawing/2014/main" id="{033827BF-AB55-2D45-8E5A-F812CBDF69E4}"/>
              </a:ext>
            </a:extLst>
          </p:cNvPr>
          <p:cNvSpPr/>
          <p:nvPr/>
        </p:nvSpPr>
        <p:spPr>
          <a:xfrm rot="5400000">
            <a:off x="4514363" y="3539678"/>
            <a:ext cx="470322" cy="405450"/>
          </a:xfrm>
          <a:prstGeom prst="triangl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013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FE element 58">
            <a:extLst>
              <a:ext uri="{FF2B5EF4-FFF2-40B4-BE49-F238E27FC236}">
                <a16:creationId xmlns:a16="http://schemas.microsoft.com/office/drawing/2014/main" id="{5302C556-86F5-1142-8CD1-57FF409A6E84}"/>
              </a:ext>
            </a:extLst>
          </p:cNvPr>
          <p:cNvPicPr>
            <a:picLocks/>
          </p:cNvPicPr>
          <p:nvPr/>
        </p:nvPicPr>
        <p:blipFill>
          <a:blip r:embed="rId3"/>
          <a:stretch>
            <a:fillRect/>
          </a:stretch>
        </p:blipFill>
        <p:spPr>
          <a:xfrm>
            <a:off x="487086" y="546360"/>
            <a:ext cx="7886700" cy="524154"/>
          </a:xfrm>
          <a:prstGeom prst="rect">
            <a:avLst/>
          </a:prstGeom>
        </p:spPr>
      </p:pic>
      <p:sp>
        <p:nvSpPr>
          <p:cNvPr id="5" name="pfehide59" hidden="1">
            <a:extLst>
              <a:ext uri="{FF2B5EF4-FFF2-40B4-BE49-F238E27FC236}">
                <a16:creationId xmlns:a16="http://schemas.microsoft.com/office/drawing/2014/main" id="{9EF3B1DA-0F5B-0140-931A-5655438EDC7F}"/>
              </a:ext>
            </a:extLst>
          </p:cNvPr>
          <p:cNvSpPr/>
          <p:nvPr/>
        </p:nvSpPr>
        <p:spPr>
          <a:xfrm>
            <a:off x="487085" y="1245695"/>
            <a:ext cx="8228547" cy="524560"/>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Opioids bind to receptors in the brain to block pain messages.</a:t>
            </a:r>
          </a:p>
          <a:p>
            <a:pPr marL="285750" indent="-285750">
              <a:lnSpc>
                <a:spcPts val="2300"/>
              </a:lnSpc>
              <a:spcAft>
                <a:spcPts val="900"/>
              </a:spcAft>
              <a:buClr>
                <a:srgbClr val="00A78E"/>
              </a:buClr>
              <a:buSzPct val="110000"/>
              <a:buFont typeface="Wingdings" pitchFamily="2" charset="2"/>
              <a:buChar char="ü"/>
            </a:pPr>
            <a:endParaRPr lang="en-US" sz="1600" dirty="0">
              <a:latin typeface="Helvetica Neue" panose="02000503000000020004" pitchFamily="2" charset="0"/>
            </a:endParaRPr>
          </a:p>
          <a:p>
            <a:pPr marL="285750" indent="-285750">
              <a:lnSpc>
                <a:spcPts val="2300"/>
              </a:lnSpc>
              <a:spcAft>
                <a:spcPts val="900"/>
              </a:spcAft>
              <a:buClr>
                <a:srgbClr val="00A78E"/>
              </a:buClr>
              <a:buSzPct val="110000"/>
              <a:buFont typeface="Wingdings" pitchFamily="2" charset="2"/>
              <a:buChar char="ü"/>
            </a:pPr>
            <a:endParaRPr lang="en-US" sz="1600" dirty="0">
              <a:latin typeface="Helvetica Neue" panose="02000503000000020004" pitchFamily="2" charset="0"/>
            </a:endParaRPr>
          </a:p>
          <a:p>
            <a:pPr marL="285750" indent="-285750">
              <a:lnSpc>
                <a:spcPts val="2300"/>
              </a:lnSpc>
              <a:spcAft>
                <a:spcPts val="900"/>
              </a:spcAft>
              <a:buClr>
                <a:srgbClr val="00A78E"/>
              </a:buClr>
              <a:buSzPct val="110000"/>
              <a:buFont typeface="Wingdings" pitchFamily="2" charset="2"/>
              <a:buChar char="ü"/>
            </a:pPr>
            <a:endParaRPr lang="en-US" sz="1600" dirty="0">
              <a:latin typeface="Helvetica Neue" panose="02000503000000020004" pitchFamily="2" charset="0"/>
            </a:endParaRPr>
          </a:p>
          <a:p>
            <a:pPr marL="285750" indent="-285750">
              <a:lnSpc>
                <a:spcPts val="2300"/>
              </a:lnSpc>
              <a:spcAft>
                <a:spcPts val="900"/>
              </a:spcAft>
              <a:buClr>
                <a:srgbClr val="00A78E"/>
              </a:buClr>
              <a:buSzPct val="110000"/>
              <a:buFont typeface="Wingdings" pitchFamily="2" charset="2"/>
              <a:buChar char="ü"/>
            </a:pPr>
            <a:endParaRPr lang="en-US" sz="1600" dirty="0">
              <a:latin typeface="Helvetica Neue" panose="02000503000000020004" pitchFamily="2" charset="0"/>
            </a:endParaRPr>
          </a:p>
          <a:p>
            <a:pPr marL="285750" indent="-285750">
              <a:lnSpc>
                <a:spcPts val="2300"/>
              </a:lnSpc>
              <a:spcAft>
                <a:spcPts val="900"/>
              </a:spcAft>
              <a:buClr>
                <a:srgbClr val="00A78E"/>
              </a:buClr>
              <a:buSzPct val="110000"/>
              <a:buFont typeface="Wingdings" pitchFamily="2" charset="2"/>
              <a:buChar char="ü"/>
            </a:pPr>
            <a:endParaRPr lang="en-US" sz="1600" dirty="0">
              <a:latin typeface="Helvetica Neue" panose="02000503000000020004" pitchFamily="2" charset="0"/>
            </a:endParaRPr>
          </a:p>
        </p:txBody>
      </p:sp>
      <p:grpSp>
        <p:nvGrpSpPr>
          <p:cNvPr id="20" name="Group 19">
            <a:extLst>
              <a:ext uri="{FF2B5EF4-FFF2-40B4-BE49-F238E27FC236}">
                <a16:creationId xmlns:a16="http://schemas.microsoft.com/office/drawing/2014/main" id="{B87E10C7-148E-5E41-A2A4-30B6BE4538B4}"/>
              </a:ext>
            </a:extLst>
          </p:cNvPr>
          <p:cNvGrpSpPr/>
          <p:nvPr/>
        </p:nvGrpSpPr>
        <p:grpSpPr>
          <a:xfrm>
            <a:off x="486559" y="1245695"/>
            <a:ext cx="8229600" cy="521970"/>
            <a:chOff x="317500" y="317500"/>
            <a:chExt cx="8229600" cy="521970"/>
          </a:xfrm>
        </p:grpSpPr>
        <p:pic>
          <p:nvPicPr>
            <p:cNvPr id="18" name="PFE element 59">
              <a:extLst>
                <a:ext uri="{FF2B5EF4-FFF2-40B4-BE49-F238E27FC236}">
                  <a16:creationId xmlns:a16="http://schemas.microsoft.com/office/drawing/2014/main" id="{29F1EF6F-FEAB-D34A-8CB4-8F9746637194}"/>
                </a:ext>
              </a:extLst>
            </p:cNvPr>
            <p:cNvPicPr>
              <a:picLocks/>
            </p:cNvPicPr>
            <p:nvPr/>
          </p:nvPicPr>
          <p:blipFill>
            <a:blip r:embed="rId4"/>
            <a:stretch>
              <a:fillRect/>
            </a:stretch>
          </p:blipFill>
          <p:spPr>
            <a:xfrm>
              <a:off x="317500" y="317500"/>
              <a:ext cx="8229600" cy="521970"/>
            </a:xfrm>
            <a:prstGeom prst="rect">
              <a:avLst/>
            </a:prstGeom>
          </p:spPr>
        </p:pic>
        <p:sp>
          <p:nvSpPr>
            <p:cNvPr id="19" name="Shape_216">
              <a:extLst>
                <a:ext uri="{FF2B5EF4-FFF2-40B4-BE49-F238E27FC236}">
                  <a16:creationId xmlns:a16="http://schemas.microsoft.com/office/drawing/2014/main" id="{6305AF2C-2C29-434D-9E3E-954FC4544BD1}"/>
                </a:ext>
              </a:extLst>
            </p:cNvPr>
            <p:cNvSpPr/>
            <p:nvPr/>
          </p:nvSpPr>
          <p:spPr>
            <a:xfrm>
              <a:off x="317500" y="317500"/>
              <a:ext cx="8229600" cy="5219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pfehide60" hidden="1">
            <a:extLst>
              <a:ext uri="{FF2B5EF4-FFF2-40B4-BE49-F238E27FC236}">
                <a16:creationId xmlns:a16="http://schemas.microsoft.com/office/drawing/2014/main" id="{7A070380-04A8-344F-A058-3D120E4E1434}"/>
              </a:ext>
            </a:extLst>
          </p:cNvPr>
          <p:cNvSpPr/>
          <p:nvPr/>
        </p:nvSpPr>
        <p:spPr>
          <a:xfrm>
            <a:off x="487085" y="1709640"/>
            <a:ext cx="8228547" cy="700550"/>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Common symptoms of substance misuse can be physical, behavioral, or be displayed in new habits or preoccupations.</a:t>
            </a:r>
          </a:p>
        </p:txBody>
      </p:sp>
      <p:grpSp>
        <p:nvGrpSpPr>
          <p:cNvPr id="24" name="Group 23">
            <a:extLst>
              <a:ext uri="{FF2B5EF4-FFF2-40B4-BE49-F238E27FC236}">
                <a16:creationId xmlns:a16="http://schemas.microsoft.com/office/drawing/2014/main" id="{60F39C68-0F4B-1A4B-BB28-2008A0F66A54}"/>
              </a:ext>
            </a:extLst>
          </p:cNvPr>
          <p:cNvGrpSpPr/>
          <p:nvPr/>
        </p:nvGrpSpPr>
        <p:grpSpPr>
          <a:xfrm>
            <a:off x="486559" y="1709395"/>
            <a:ext cx="8229600" cy="701040"/>
            <a:chOff x="317500" y="317500"/>
            <a:chExt cx="8229600" cy="701040"/>
          </a:xfrm>
        </p:grpSpPr>
        <p:pic>
          <p:nvPicPr>
            <p:cNvPr id="22" name="PFE element 60">
              <a:extLst>
                <a:ext uri="{FF2B5EF4-FFF2-40B4-BE49-F238E27FC236}">
                  <a16:creationId xmlns:a16="http://schemas.microsoft.com/office/drawing/2014/main" id="{FD09101D-3783-164F-BF9C-9BC26522272F}"/>
                </a:ext>
              </a:extLst>
            </p:cNvPr>
            <p:cNvPicPr>
              <a:picLocks/>
            </p:cNvPicPr>
            <p:nvPr/>
          </p:nvPicPr>
          <p:blipFill>
            <a:blip r:embed="rId5"/>
            <a:stretch>
              <a:fillRect/>
            </a:stretch>
          </p:blipFill>
          <p:spPr>
            <a:xfrm>
              <a:off x="317500" y="317500"/>
              <a:ext cx="8229600" cy="701040"/>
            </a:xfrm>
            <a:prstGeom prst="rect">
              <a:avLst/>
            </a:prstGeom>
          </p:spPr>
        </p:pic>
        <p:sp>
          <p:nvSpPr>
            <p:cNvPr id="23" name="Shape_217">
              <a:extLst>
                <a:ext uri="{FF2B5EF4-FFF2-40B4-BE49-F238E27FC236}">
                  <a16:creationId xmlns:a16="http://schemas.microsoft.com/office/drawing/2014/main" id="{74E08B56-2E46-2F4D-9ECB-EB5712DA650F}"/>
                </a:ext>
              </a:extLst>
            </p:cNvPr>
            <p:cNvSpPr/>
            <p:nvPr/>
          </p:nvSpPr>
          <p:spPr>
            <a:xfrm>
              <a:off x="317500" y="317500"/>
              <a:ext cx="8229600" cy="701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61" hidden="1">
            <a:extLst>
              <a:ext uri="{FF2B5EF4-FFF2-40B4-BE49-F238E27FC236}">
                <a16:creationId xmlns:a16="http://schemas.microsoft.com/office/drawing/2014/main" id="{4C0E7F3A-FA9E-624C-A64C-F55D038DB244}"/>
              </a:ext>
            </a:extLst>
          </p:cNvPr>
          <p:cNvSpPr/>
          <p:nvPr/>
        </p:nvSpPr>
        <p:spPr>
          <a:xfrm>
            <a:off x="487085" y="2349575"/>
            <a:ext cx="8228547" cy="700550"/>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Misusing prescription opioids can lead to addiction or a substance </a:t>
            </a:r>
            <a:br>
              <a:rPr lang="en-US" sz="1600" dirty="0">
                <a:latin typeface="Helvetica Neue" panose="02000503000000020004" pitchFamily="2" charset="0"/>
              </a:rPr>
            </a:br>
            <a:r>
              <a:rPr lang="en-US" sz="1600" dirty="0">
                <a:latin typeface="Helvetica Neue" panose="02000503000000020004" pitchFamily="2" charset="0"/>
              </a:rPr>
              <a:t>use disorder.</a:t>
            </a:r>
          </a:p>
        </p:txBody>
      </p:sp>
      <p:grpSp>
        <p:nvGrpSpPr>
          <p:cNvPr id="28" name="Group 27">
            <a:extLst>
              <a:ext uri="{FF2B5EF4-FFF2-40B4-BE49-F238E27FC236}">
                <a16:creationId xmlns:a16="http://schemas.microsoft.com/office/drawing/2014/main" id="{4771B30F-116F-754C-919B-4283320209EA}"/>
              </a:ext>
            </a:extLst>
          </p:cNvPr>
          <p:cNvGrpSpPr/>
          <p:nvPr/>
        </p:nvGrpSpPr>
        <p:grpSpPr>
          <a:xfrm>
            <a:off x="486559" y="2349330"/>
            <a:ext cx="8229600" cy="701040"/>
            <a:chOff x="317500" y="317500"/>
            <a:chExt cx="8229600" cy="701040"/>
          </a:xfrm>
        </p:grpSpPr>
        <p:pic>
          <p:nvPicPr>
            <p:cNvPr id="26" name="PFE element 61">
              <a:extLst>
                <a:ext uri="{FF2B5EF4-FFF2-40B4-BE49-F238E27FC236}">
                  <a16:creationId xmlns:a16="http://schemas.microsoft.com/office/drawing/2014/main" id="{E120FE29-2908-D443-BAAC-59FD599A9D30}"/>
                </a:ext>
              </a:extLst>
            </p:cNvPr>
            <p:cNvPicPr>
              <a:picLocks/>
            </p:cNvPicPr>
            <p:nvPr/>
          </p:nvPicPr>
          <p:blipFill>
            <a:blip r:embed="rId6"/>
            <a:stretch>
              <a:fillRect/>
            </a:stretch>
          </p:blipFill>
          <p:spPr>
            <a:xfrm>
              <a:off x="317500" y="317500"/>
              <a:ext cx="8229600" cy="701040"/>
            </a:xfrm>
            <a:prstGeom prst="rect">
              <a:avLst/>
            </a:prstGeom>
          </p:spPr>
        </p:pic>
        <p:sp>
          <p:nvSpPr>
            <p:cNvPr id="27" name="Shape_218">
              <a:extLst>
                <a:ext uri="{FF2B5EF4-FFF2-40B4-BE49-F238E27FC236}">
                  <a16:creationId xmlns:a16="http://schemas.microsoft.com/office/drawing/2014/main" id="{F296D7A2-61CC-7842-A56F-E76F1767B649}"/>
                </a:ext>
              </a:extLst>
            </p:cNvPr>
            <p:cNvSpPr/>
            <p:nvPr/>
          </p:nvSpPr>
          <p:spPr>
            <a:xfrm>
              <a:off x="317500" y="317500"/>
              <a:ext cx="8229600" cy="701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62" hidden="1">
            <a:extLst>
              <a:ext uri="{FF2B5EF4-FFF2-40B4-BE49-F238E27FC236}">
                <a16:creationId xmlns:a16="http://schemas.microsoft.com/office/drawing/2014/main" id="{58518792-42B3-8849-9FBA-3EA66D1314A7}"/>
              </a:ext>
            </a:extLst>
          </p:cNvPr>
          <p:cNvSpPr/>
          <p:nvPr/>
        </p:nvSpPr>
        <p:spPr>
          <a:xfrm>
            <a:off x="487085" y="2989510"/>
            <a:ext cx="8228547" cy="499214"/>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Seek guidance from a trusted adult if you have questions or need help.</a:t>
            </a:r>
          </a:p>
        </p:txBody>
      </p:sp>
      <p:grpSp>
        <p:nvGrpSpPr>
          <p:cNvPr id="32" name="Group 31">
            <a:extLst>
              <a:ext uri="{FF2B5EF4-FFF2-40B4-BE49-F238E27FC236}">
                <a16:creationId xmlns:a16="http://schemas.microsoft.com/office/drawing/2014/main" id="{764C24B9-B7DC-8D45-8722-9EB061C21BD8}"/>
              </a:ext>
            </a:extLst>
          </p:cNvPr>
          <p:cNvGrpSpPr/>
          <p:nvPr/>
        </p:nvGrpSpPr>
        <p:grpSpPr>
          <a:xfrm>
            <a:off x="486559" y="2982779"/>
            <a:ext cx="8229600" cy="512676"/>
            <a:chOff x="317500" y="317500"/>
            <a:chExt cx="8229600" cy="512676"/>
          </a:xfrm>
        </p:grpSpPr>
        <p:pic>
          <p:nvPicPr>
            <p:cNvPr id="30" name="PFE element 62">
              <a:extLst>
                <a:ext uri="{FF2B5EF4-FFF2-40B4-BE49-F238E27FC236}">
                  <a16:creationId xmlns:a16="http://schemas.microsoft.com/office/drawing/2014/main" id="{CF9FF1DF-62ED-7B41-9CC2-986E3BC01A9A}"/>
                </a:ext>
              </a:extLst>
            </p:cNvPr>
            <p:cNvPicPr>
              <a:picLocks/>
            </p:cNvPicPr>
            <p:nvPr/>
          </p:nvPicPr>
          <p:blipFill>
            <a:blip r:embed="rId7"/>
            <a:stretch>
              <a:fillRect/>
            </a:stretch>
          </p:blipFill>
          <p:spPr>
            <a:xfrm>
              <a:off x="317500" y="317500"/>
              <a:ext cx="8229600" cy="512676"/>
            </a:xfrm>
            <a:prstGeom prst="rect">
              <a:avLst/>
            </a:prstGeom>
          </p:spPr>
        </p:pic>
        <p:sp>
          <p:nvSpPr>
            <p:cNvPr id="31" name="Shape_219">
              <a:extLst>
                <a:ext uri="{FF2B5EF4-FFF2-40B4-BE49-F238E27FC236}">
                  <a16:creationId xmlns:a16="http://schemas.microsoft.com/office/drawing/2014/main" id="{9A31347B-2383-D34A-8348-1B4981BA3EBB}"/>
                </a:ext>
              </a:extLst>
            </p:cNvPr>
            <p:cNvSpPr/>
            <p:nvPr/>
          </p:nvSpPr>
          <p:spPr>
            <a:xfrm>
              <a:off x="317500" y="317500"/>
              <a:ext cx="8229600" cy="512676"/>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63" hidden="1">
            <a:extLst>
              <a:ext uri="{FF2B5EF4-FFF2-40B4-BE49-F238E27FC236}">
                <a16:creationId xmlns:a16="http://schemas.microsoft.com/office/drawing/2014/main" id="{2E6EB594-03B4-454C-9734-07DD187D7F55}"/>
              </a:ext>
            </a:extLst>
          </p:cNvPr>
          <p:cNvSpPr/>
          <p:nvPr/>
        </p:nvSpPr>
        <p:spPr>
          <a:xfrm>
            <a:off x="487085" y="3428109"/>
            <a:ext cx="8228547" cy="759272"/>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It is important to practice different types of refusal skills so if you are in a situation in which you are pressured to misuse drugs, you are prepared.</a:t>
            </a:r>
          </a:p>
        </p:txBody>
      </p:sp>
      <p:grpSp>
        <p:nvGrpSpPr>
          <p:cNvPr id="36" name="Group 35">
            <a:extLst>
              <a:ext uri="{FF2B5EF4-FFF2-40B4-BE49-F238E27FC236}">
                <a16:creationId xmlns:a16="http://schemas.microsoft.com/office/drawing/2014/main" id="{293B9596-4F08-4D44-A34D-60418BA9E9BA}"/>
              </a:ext>
            </a:extLst>
          </p:cNvPr>
          <p:cNvGrpSpPr/>
          <p:nvPr/>
        </p:nvGrpSpPr>
        <p:grpSpPr>
          <a:xfrm>
            <a:off x="486559" y="3426745"/>
            <a:ext cx="8229600" cy="762000"/>
            <a:chOff x="317500" y="317500"/>
            <a:chExt cx="8229600" cy="762000"/>
          </a:xfrm>
        </p:grpSpPr>
        <p:pic>
          <p:nvPicPr>
            <p:cNvPr id="34" name="PFE element 63">
              <a:extLst>
                <a:ext uri="{FF2B5EF4-FFF2-40B4-BE49-F238E27FC236}">
                  <a16:creationId xmlns:a16="http://schemas.microsoft.com/office/drawing/2014/main" id="{A2EB6269-932A-0D43-B409-72AB35625A08}"/>
                </a:ext>
              </a:extLst>
            </p:cNvPr>
            <p:cNvPicPr>
              <a:picLocks/>
            </p:cNvPicPr>
            <p:nvPr/>
          </p:nvPicPr>
          <p:blipFill>
            <a:blip r:embed="rId8"/>
            <a:stretch>
              <a:fillRect/>
            </a:stretch>
          </p:blipFill>
          <p:spPr>
            <a:xfrm>
              <a:off x="317500" y="317500"/>
              <a:ext cx="8229600" cy="762000"/>
            </a:xfrm>
            <a:prstGeom prst="rect">
              <a:avLst/>
            </a:prstGeom>
          </p:spPr>
        </p:pic>
        <p:sp>
          <p:nvSpPr>
            <p:cNvPr id="35" name="Shape_220">
              <a:extLst>
                <a:ext uri="{FF2B5EF4-FFF2-40B4-BE49-F238E27FC236}">
                  <a16:creationId xmlns:a16="http://schemas.microsoft.com/office/drawing/2014/main" id="{23F00BE3-182A-464B-8FBB-D3BDE6530668}"/>
                </a:ext>
              </a:extLst>
            </p:cNvPr>
            <p:cNvSpPr/>
            <p:nvPr/>
          </p:nvSpPr>
          <p:spPr>
            <a:xfrm>
              <a:off x="317500" y="317500"/>
              <a:ext cx="8229600" cy="762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64" hidden="1">
            <a:extLst>
              <a:ext uri="{FF2B5EF4-FFF2-40B4-BE49-F238E27FC236}">
                <a16:creationId xmlns:a16="http://schemas.microsoft.com/office/drawing/2014/main" id="{D08E64DD-D7B5-BE43-8CEB-1673143092BC}"/>
              </a:ext>
            </a:extLst>
          </p:cNvPr>
          <p:cNvSpPr/>
          <p:nvPr/>
        </p:nvSpPr>
        <p:spPr>
          <a:xfrm>
            <a:off x="487085" y="4126766"/>
            <a:ext cx="8228547" cy="759272"/>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A direct refusal is the best way to say no. A direct refusal includes, “No,” or “No, thank you.”</a:t>
            </a:r>
          </a:p>
        </p:txBody>
      </p:sp>
      <p:grpSp>
        <p:nvGrpSpPr>
          <p:cNvPr id="40" name="Group 39">
            <a:extLst>
              <a:ext uri="{FF2B5EF4-FFF2-40B4-BE49-F238E27FC236}">
                <a16:creationId xmlns:a16="http://schemas.microsoft.com/office/drawing/2014/main" id="{D24C73EB-D1A0-3B47-899B-51ECF008740D}"/>
              </a:ext>
            </a:extLst>
          </p:cNvPr>
          <p:cNvGrpSpPr/>
          <p:nvPr/>
        </p:nvGrpSpPr>
        <p:grpSpPr>
          <a:xfrm>
            <a:off x="486559" y="4125402"/>
            <a:ext cx="8229600" cy="762000"/>
            <a:chOff x="317500" y="317500"/>
            <a:chExt cx="8229600" cy="762000"/>
          </a:xfrm>
        </p:grpSpPr>
        <p:pic>
          <p:nvPicPr>
            <p:cNvPr id="38" name="PFE element 64">
              <a:extLst>
                <a:ext uri="{FF2B5EF4-FFF2-40B4-BE49-F238E27FC236}">
                  <a16:creationId xmlns:a16="http://schemas.microsoft.com/office/drawing/2014/main" id="{20C9CCA3-4BC4-BC4E-A8C1-16E11EA53013}"/>
                </a:ext>
              </a:extLst>
            </p:cNvPr>
            <p:cNvPicPr>
              <a:picLocks/>
            </p:cNvPicPr>
            <p:nvPr/>
          </p:nvPicPr>
          <p:blipFill>
            <a:blip r:embed="rId9"/>
            <a:stretch>
              <a:fillRect/>
            </a:stretch>
          </p:blipFill>
          <p:spPr>
            <a:xfrm>
              <a:off x="317500" y="317500"/>
              <a:ext cx="8229600" cy="762000"/>
            </a:xfrm>
            <a:prstGeom prst="rect">
              <a:avLst/>
            </a:prstGeom>
          </p:spPr>
        </p:pic>
        <p:sp>
          <p:nvSpPr>
            <p:cNvPr id="39" name="Shape_221">
              <a:extLst>
                <a:ext uri="{FF2B5EF4-FFF2-40B4-BE49-F238E27FC236}">
                  <a16:creationId xmlns:a16="http://schemas.microsoft.com/office/drawing/2014/main" id="{B4E579CC-1992-DA4E-BBD1-A57BA0C0C1D8}"/>
                </a:ext>
              </a:extLst>
            </p:cNvPr>
            <p:cNvSpPr/>
            <p:nvPr/>
          </p:nvSpPr>
          <p:spPr>
            <a:xfrm>
              <a:off x="317500" y="317500"/>
              <a:ext cx="8229600" cy="762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65" hidden="1">
            <a:extLst>
              <a:ext uri="{FF2B5EF4-FFF2-40B4-BE49-F238E27FC236}">
                <a16:creationId xmlns:a16="http://schemas.microsoft.com/office/drawing/2014/main" id="{DBDB808F-2904-5B43-8A59-81B12C73043D}"/>
              </a:ext>
            </a:extLst>
          </p:cNvPr>
          <p:cNvSpPr/>
          <p:nvPr/>
        </p:nvSpPr>
        <p:spPr>
          <a:xfrm>
            <a:off x="487085" y="4825423"/>
            <a:ext cx="8228547" cy="490824"/>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An exit strategy is a plan to get out of a situation.</a:t>
            </a:r>
          </a:p>
        </p:txBody>
      </p:sp>
      <p:grpSp>
        <p:nvGrpSpPr>
          <p:cNvPr id="44" name="Group 43">
            <a:extLst>
              <a:ext uri="{FF2B5EF4-FFF2-40B4-BE49-F238E27FC236}">
                <a16:creationId xmlns:a16="http://schemas.microsoft.com/office/drawing/2014/main" id="{75F98C97-A78E-0646-A02C-D9BEEBA4A4A0}"/>
              </a:ext>
            </a:extLst>
          </p:cNvPr>
          <p:cNvGrpSpPr/>
          <p:nvPr/>
        </p:nvGrpSpPr>
        <p:grpSpPr>
          <a:xfrm>
            <a:off x="486559" y="4822149"/>
            <a:ext cx="8229600" cy="497372"/>
            <a:chOff x="317500" y="317500"/>
            <a:chExt cx="8229600" cy="497372"/>
          </a:xfrm>
        </p:grpSpPr>
        <p:pic>
          <p:nvPicPr>
            <p:cNvPr id="42" name="PFE element 65">
              <a:extLst>
                <a:ext uri="{FF2B5EF4-FFF2-40B4-BE49-F238E27FC236}">
                  <a16:creationId xmlns:a16="http://schemas.microsoft.com/office/drawing/2014/main" id="{EFD4D4C8-7A5F-3642-B537-EB656E8C456E}"/>
                </a:ext>
              </a:extLst>
            </p:cNvPr>
            <p:cNvPicPr>
              <a:picLocks/>
            </p:cNvPicPr>
            <p:nvPr/>
          </p:nvPicPr>
          <p:blipFill>
            <a:blip r:embed="rId10"/>
            <a:stretch>
              <a:fillRect/>
            </a:stretch>
          </p:blipFill>
          <p:spPr>
            <a:xfrm>
              <a:off x="317500" y="317500"/>
              <a:ext cx="8229600" cy="497372"/>
            </a:xfrm>
            <a:prstGeom prst="rect">
              <a:avLst/>
            </a:prstGeom>
          </p:spPr>
        </p:pic>
        <p:sp>
          <p:nvSpPr>
            <p:cNvPr id="43" name="Shape_222">
              <a:extLst>
                <a:ext uri="{FF2B5EF4-FFF2-40B4-BE49-F238E27FC236}">
                  <a16:creationId xmlns:a16="http://schemas.microsoft.com/office/drawing/2014/main" id="{50932DBB-56F9-A544-B66D-41AE65A7D0CB}"/>
                </a:ext>
              </a:extLst>
            </p:cNvPr>
            <p:cNvSpPr/>
            <p:nvPr/>
          </p:nvSpPr>
          <p:spPr>
            <a:xfrm>
              <a:off x="317500" y="317500"/>
              <a:ext cx="8229600" cy="49737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66" hidden="1">
            <a:extLst>
              <a:ext uri="{FF2B5EF4-FFF2-40B4-BE49-F238E27FC236}">
                <a16:creationId xmlns:a16="http://schemas.microsoft.com/office/drawing/2014/main" id="{58F09E75-B876-FA4F-8DD3-4B40E417E94C}"/>
              </a:ext>
            </a:extLst>
          </p:cNvPr>
          <p:cNvSpPr/>
          <p:nvPr/>
        </p:nvSpPr>
        <p:spPr>
          <a:xfrm>
            <a:off x="487085" y="5255635"/>
            <a:ext cx="8228547" cy="759272"/>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ts val="2300"/>
              </a:lnSpc>
              <a:spcAft>
                <a:spcPts val="900"/>
              </a:spcAft>
              <a:buClr>
                <a:srgbClr val="00A78E"/>
              </a:buClr>
              <a:buSzPct val="110000"/>
              <a:buFont typeface="Wingdings" pitchFamily="2" charset="2"/>
              <a:buChar char="ü"/>
            </a:pPr>
            <a:r>
              <a:rPr lang="en-US" sz="1600" dirty="0">
                <a:latin typeface="Helvetica Neue" panose="02000503000000020004" pitchFamily="2" charset="0"/>
              </a:rPr>
              <a:t>Substance use disorder is a brain disease and not a moral failing. Remember, the words we use matter! No one likes to feel devalued or judged. </a:t>
            </a:r>
          </a:p>
        </p:txBody>
      </p:sp>
      <p:grpSp>
        <p:nvGrpSpPr>
          <p:cNvPr id="48" name="Group 47">
            <a:extLst>
              <a:ext uri="{FF2B5EF4-FFF2-40B4-BE49-F238E27FC236}">
                <a16:creationId xmlns:a16="http://schemas.microsoft.com/office/drawing/2014/main" id="{EEC55208-ABDB-0746-8F55-CB338EC0C4C8}"/>
              </a:ext>
            </a:extLst>
          </p:cNvPr>
          <p:cNvGrpSpPr/>
          <p:nvPr/>
        </p:nvGrpSpPr>
        <p:grpSpPr>
          <a:xfrm>
            <a:off x="486559" y="5254271"/>
            <a:ext cx="8229600" cy="762000"/>
            <a:chOff x="317500" y="317500"/>
            <a:chExt cx="8229600" cy="762000"/>
          </a:xfrm>
        </p:grpSpPr>
        <p:pic>
          <p:nvPicPr>
            <p:cNvPr id="46" name="PFE element 66">
              <a:extLst>
                <a:ext uri="{FF2B5EF4-FFF2-40B4-BE49-F238E27FC236}">
                  <a16:creationId xmlns:a16="http://schemas.microsoft.com/office/drawing/2014/main" id="{09ED699D-EDBE-7548-BC0D-46F6FCF0C74E}"/>
                </a:ext>
              </a:extLst>
            </p:cNvPr>
            <p:cNvPicPr>
              <a:picLocks/>
            </p:cNvPicPr>
            <p:nvPr/>
          </p:nvPicPr>
          <p:blipFill>
            <a:blip r:embed="rId11"/>
            <a:stretch>
              <a:fillRect/>
            </a:stretch>
          </p:blipFill>
          <p:spPr>
            <a:xfrm>
              <a:off x="317500" y="317500"/>
              <a:ext cx="8229600" cy="762000"/>
            </a:xfrm>
            <a:prstGeom prst="rect">
              <a:avLst/>
            </a:prstGeom>
          </p:spPr>
        </p:pic>
        <p:sp>
          <p:nvSpPr>
            <p:cNvPr id="47" name="Shape_223">
              <a:extLst>
                <a:ext uri="{FF2B5EF4-FFF2-40B4-BE49-F238E27FC236}">
                  <a16:creationId xmlns:a16="http://schemas.microsoft.com/office/drawing/2014/main" id="{E00693A1-D48D-844E-88CC-AA082EA3C73B}"/>
                </a:ext>
              </a:extLst>
            </p:cNvPr>
            <p:cNvSpPr/>
            <p:nvPr/>
          </p:nvSpPr>
          <p:spPr>
            <a:xfrm>
              <a:off x="317500" y="317500"/>
              <a:ext cx="8229600" cy="762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4645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P spid="6" grpId="0" build="p"/>
      <p:bldP spid="7" grpId="0" build="p"/>
      <p:bldP spid="8" grpId="0" build="p"/>
      <p:bldP spid="9" grpId="0" build="p"/>
      <p:bldP spid="10" grpId="0" build="p"/>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5">
            <a:extLst>
              <a:ext uri="{FF2B5EF4-FFF2-40B4-BE49-F238E27FC236}">
                <a16:creationId xmlns:a16="http://schemas.microsoft.com/office/drawing/2014/main" id="{E758A2A4-E92F-7F4D-A016-6557149C0851}"/>
              </a:ext>
            </a:extLst>
          </p:cNvPr>
          <p:cNvPicPr>
            <a:picLocks/>
          </p:cNvPicPr>
          <p:nvPr/>
        </p:nvPicPr>
        <p:blipFill>
          <a:blip r:embed="rId3"/>
          <a:stretch>
            <a:fillRect/>
          </a:stretch>
        </p:blipFill>
        <p:spPr>
          <a:xfrm>
            <a:off x="487086" y="546360"/>
            <a:ext cx="7886700" cy="941070"/>
          </a:xfrm>
          <a:prstGeom prst="rect">
            <a:avLst/>
          </a:prstGeom>
        </p:spPr>
      </p:pic>
      <p:sp>
        <p:nvSpPr>
          <p:cNvPr id="3" name="pfehide6" hidden="1">
            <a:extLst>
              <a:ext uri="{FF2B5EF4-FFF2-40B4-BE49-F238E27FC236}">
                <a16:creationId xmlns:a16="http://schemas.microsoft.com/office/drawing/2014/main" id="{E996C447-5FFD-3F45-9D2F-166DF19D116A}"/>
              </a:ext>
            </a:extLst>
          </p:cNvPr>
          <p:cNvSpPr txBox="1"/>
          <p:nvPr/>
        </p:nvSpPr>
        <p:spPr>
          <a:xfrm>
            <a:off x="454744" y="1752600"/>
            <a:ext cx="3374363"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b="1" dirty="0">
                <a:latin typeface="Helvetica Neue" panose="02000503000000020004" pitchFamily="2" charset="0"/>
              </a:rPr>
              <a:t>An opioid is a substance that acts on receptors in your brain for pain relief. </a:t>
            </a:r>
          </a:p>
        </p:txBody>
      </p:sp>
      <p:grpSp>
        <p:nvGrpSpPr>
          <p:cNvPr id="14" name="Group 13">
            <a:extLst>
              <a:ext uri="{FF2B5EF4-FFF2-40B4-BE49-F238E27FC236}">
                <a16:creationId xmlns:a16="http://schemas.microsoft.com/office/drawing/2014/main" id="{3839C024-5B1B-6048-84D4-220FFEB2B24D}"/>
              </a:ext>
            </a:extLst>
          </p:cNvPr>
          <p:cNvGrpSpPr/>
          <p:nvPr/>
        </p:nvGrpSpPr>
        <p:grpSpPr>
          <a:xfrm>
            <a:off x="452190" y="1752600"/>
            <a:ext cx="3379470" cy="826770"/>
            <a:chOff x="317500" y="317500"/>
            <a:chExt cx="3379470" cy="826770"/>
          </a:xfrm>
        </p:grpSpPr>
        <p:pic>
          <p:nvPicPr>
            <p:cNvPr id="12" name="PFE element 6">
              <a:extLst>
                <a:ext uri="{FF2B5EF4-FFF2-40B4-BE49-F238E27FC236}">
                  <a16:creationId xmlns:a16="http://schemas.microsoft.com/office/drawing/2014/main" id="{E1B3A98B-B36E-5243-A467-6C1B7A732524}"/>
                </a:ext>
              </a:extLst>
            </p:cNvPr>
            <p:cNvPicPr>
              <a:picLocks/>
            </p:cNvPicPr>
            <p:nvPr/>
          </p:nvPicPr>
          <p:blipFill>
            <a:blip r:embed="rId4"/>
            <a:stretch>
              <a:fillRect/>
            </a:stretch>
          </p:blipFill>
          <p:spPr>
            <a:xfrm>
              <a:off x="317500" y="317500"/>
              <a:ext cx="3379470" cy="826770"/>
            </a:xfrm>
            <a:prstGeom prst="rect">
              <a:avLst/>
            </a:prstGeom>
          </p:spPr>
        </p:pic>
        <p:sp>
          <p:nvSpPr>
            <p:cNvPr id="13" name="Shape_200">
              <a:extLst>
                <a:ext uri="{FF2B5EF4-FFF2-40B4-BE49-F238E27FC236}">
                  <a16:creationId xmlns:a16="http://schemas.microsoft.com/office/drawing/2014/main" id="{4E689381-1196-424D-8689-E945C47E474C}"/>
                </a:ext>
              </a:extLst>
            </p:cNvPr>
            <p:cNvSpPr/>
            <p:nvPr/>
          </p:nvSpPr>
          <p:spPr>
            <a:xfrm>
              <a:off x="317500" y="317500"/>
              <a:ext cx="3379470" cy="8267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fehide7" hidden="1">
            <a:extLst>
              <a:ext uri="{FF2B5EF4-FFF2-40B4-BE49-F238E27FC236}">
                <a16:creationId xmlns:a16="http://schemas.microsoft.com/office/drawing/2014/main" id="{9A7FDF4E-F75C-5D45-AFCA-EE3A727383AF}"/>
              </a:ext>
            </a:extLst>
          </p:cNvPr>
          <p:cNvSpPr txBox="1"/>
          <p:nvPr/>
        </p:nvSpPr>
        <p:spPr>
          <a:xfrm>
            <a:off x="454744" y="2721255"/>
            <a:ext cx="4480560" cy="4185761"/>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1600" b="1" dirty="0">
                <a:latin typeface="Helvetica Neue" panose="02000503000000020004" pitchFamily="2" charset="0"/>
              </a:rPr>
              <a:t>There are both legal and </a:t>
            </a:r>
            <a:br>
              <a:rPr lang="en-US" sz="1600" b="1" dirty="0">
                <a:latin typeface="Helvetica Neue" panose="02000503000000020004" pitchFamily="2" charset="0"/>
              </a:rPr>
            </a:br>
            <a:r>
              <a:rPr lang="en-US" sz="1600" b="1" dirty="0">
                <a:latin typeface="Helvetica Neue" panose="02000503000000020004" pitchFamily="2" charset="0"/>
              </a:rPr>
              <a:t>illegal opioids</a:t>
            </a:r>
          </a:p>
          <a:p>
            <a:pPr marL="742950" lvl="1" indent="-285750">
              <a:spcAft>
                <a:spcPts val="600"/>
              </a:spcAft>
              <a:buFont typeface="Courier New" panose="02070309020205020404" pitchFamily="49" charset="0"/>
              <a:buChar char="o"/>
            </a:pPr>
            <a:r>
              <a:rPr lang="en-US" sz="1600" dirty="0">
                <a:latin typeface="Helvetica Neue" panose="02000503000000020004" pitchFamily="2" charset="0"/>
              </a:rPr>
              <a:t>Hydrocodone or Oxycodone </a:t>
            </a:r>
            <a:br>
              <a:rPr lang="en-US" sz="1600" dirty="0">
                <a:latin typeface="Helvetica Neue" panose="02000503000000020004" pitchFamily="2" charset="0"/>
              </a:rPr>
            </a:br>
            <a:r>
              <a:rPr lang="en-US" sz="1600" dirty="0">
                <a:latin typeface="Helvetica Neue" panose="02000503000000020004" pitchFamily="2" charset="0"/>
              </a:rPr>
              <a:t>are examples of prescription </a:t>
            </a:r>
            <a:br>
              <a:rPr lang="en-US" sz="1600" dirty="0">
                <a:latin typeface="Helvetica Neue" panose="02000503000000020004" pitchFamily="2" charset="0"/>
              </a:rPr>
            </a:br>
            <a:r>
              <a:rPr lang="en-US" sz="1600" dirty="0">
                <a:latin typeface="Helvetica Neue" panose="02000503000000020004" pitchFamily="2" charset="0"/>
              </a:rPr>
              <a:t>pain medications that are legal </a:t>
            </a:r>
            <a:br>
              <a:rPr lang="en-US" sz="1600" dirty="0">
                <a:latin typeface="Helvetica Neue" panose="02000503000000020004" pitchFamily="2" charset="0"/>
              </a:rPr>
            </a:br>
            <a:r>
              <a:rPr lang="en-US" sz="1600" dirty="0">
                <a:latin typeface="Helvetica Neue" panose="02000503000000020004" pitchFamily="2" charset="0"/>
              </a:rPr>
              <a:t>with prescription</a:t>
            </a:r>
          </a:p>
          <a:p>
            <a:pPr marL="742950" lvl="1" indent="-285750">
              <a:spcAft>
                <a:spcPts val="600"/>
              </a:spcAft>
              <a:buFont typeface="Courier New" panose="02070309020205020404" pitchFamily="49" charset="0"/>
              <a:buChar char="o"/>
            </a:pPr>
            <a:r>
              <a:rPr lang="en-US" sz="1600" dirty="0">
                <a:latin typeface="Helvetica Neue" panose="02000503000000020004" pitchFamily="2" charset="0"/>
              </a:rPr>
              <a:t>Heroin is an example of an </a:t>
            </a:r>
            <a:br>
              <a:rPr lang="en-US" sz="1600" dirty="0">
                <a:latin typeface="Helvetica Neue" panose="02000503000000020004" pitchFamily="2" charset="0"/>
              </a:rPr>
            </a:br>
            <a:r>
              <a:rPr lang="en-US" sz="1600" dirty="0">
                <a:latin typeface="Helvetica Neue" panose="02000503000000020004" pitchFamily="2" charset="0"/>
              </a:rPr>
              <a:t>illegal/illicit opioid</a:t>
            </a:r>
          </a:p>
          <a:p>
            <a:pPr marL="742950" lvl="1" indent="-285750">
              <a:buFont typeface="Courier New" panose="02070309020205020404" pitchFamily="49" charset="0"/>
              <a:buChar char="o"/>
            </a:pPr>
            <a:r>
              <a:rPr lang="en-US" sz="1600" dirty="0">
                <a:latin typeface="Helvetica Neue" panose="02000503000000020004" pitchFamily="2" charset="0"/>
              </a:rPr>
              <a:t>Synthetic opioid fentanyl can be legal when used as a prescription pain medication or illegal when misused or used to lace other illicit drugs</a:t>
            </a:r>
          </a:p>
          <a:p>
            <a:r>
              <a:rPr lang="en-US" dirty="0">
                <a:latin typeface="Helvetica Neue" panose="02000503000000020004" pitchFamily="2" charset="0"/>
              </a:rPr>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26" name="Group 25">
            <a:extLst>
              <a:ext uri="{FF2B5EF4-FFF2-40B4-BE49-F238E27FC236}">
                <a16:creationId xmlns:a16="http://schemas.microsoft.com/office/drawing/2014/main" id="{38910846-222D-AA4F-B87D-948E609E166F}"/>
              </a:ext>
            </a:extLst>
          </p:cNvPr>
          <p:cNvGrpSpPr/>
          <p:nvPr/>
        </p:nvGrpSpPr>
        <p:grpSpPr>
          <a:xfrm>
            <a:off x="452839" y="2718636"/>
            <a:ext cx="4484370" cy="4191000"/>
            <a:chOff x="317500" y="317500"/>
            <a:chExt cx="4484370" cy="4191000"/>
          </a:xfrm>
        </p:grpSpPr>
        <p:pic>
          <p:nvPicPr>
            <p:cNvPr id="24" name="PFE element 7">
              <a:extLst>
                <a:ext uri="{FF2B5EF4-FFF2-40B4-BE49-F238E27FC236}">
                  <a16:creationId xmlns:a16="http://schemas.microsoft.com/office/drawing/2014/main" id="{E7BAD11F-691F-CA46-B9EA-D4C46D4CB348}"/>
                </a:ext>
              </a:extLst>
            </p:cNvPr>
            <p:cNvPicPr>
              <a:picLocks/>
            </p:cNvPicPr>
            <p:nvPr/>
          </p:nvPicPr>
          <p:blipFill>
            <a:blip r:embed="rId5"/>
            <a:stretch>
              <a:fillRect/>
            </a:stretch>
          </p:blipFill>
          <p:spPr>
            <a:xfrm>
              <a:off x="317500" y="317500"/>
              <a:ext cx="4484370" cy="4191000"/>
            </a:xfrm>
            <a:prstGeom prst="rect">
              <a:avLst/>
            </a:prstGeom>
          </p:spPr>
        </p:pic>
        <p:sp>
          <p:nvSpPr>
            <p:cNvPr id="25" name="Shape_201">
              <a:extLst>
                <a:ext uri="{FF2B5EF4-FFF2-40B4-BE49-F238E27FC236}">
                  <a16:creationId xmlns:a16="http://schemas.microsoft.com/office/drawing/2014/main" id="{9354FAB8-139F-594D-8F49-D8DE2C8D1BD2}"/>
                </a:ext>
              </a:extLst>
            </p:cNvPr>
            <p:cNvSpPr/>
            <p:nvPr/>
          </p:nvSpPr>
          <p:spPr>
            <a:xfrm>
              <a:off x="317500" y="317500"/>
              <a:ext cx="4484370" cy="4191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528EA06C-19AA-6345-BB6E-86DAD53A9CCA}"/>
              </a:ext>
            </a:extLst>
          </p:cNvPr>
          <p:cNvPicPr>
            <a:picLocks noChangeAspect="1"/>
          </p:cNvPicPr>
          <p:nvPr/>
        </p:nvPicPr>
        <p:blipFill>
          <a:blip r:embed="rId6"/>
          <a:stretch>
            <a:fillRect/>
          </a:stretch>
        </p:blipFill>
        <p:spPr>
          <a:xfrm>
            <a:off x="3962380" y="2620914"/>
            <a:ext cx="1204227" cy="1478941"/>
          </a:xfrm>
          <a:prstGeom prst="rect">
            <a:avLst/>
          </a:prstGeom>
        </p:spPr>
      </p:pic>
      <p:sp>
        <p:nvSpPr>
          <p:cNvPr id="17" name="Triangle 16">
            <a:extLst>
              <a:ext uri="{FF2B5EF4-FFF2-40B4-BE49-F238E27FC236}">
                <a16:creationId xmlns:a16="http://schemas.microsoft.com/office/drawing/2014/main" id="{66D69B32-F301-9D4B-9A3C-E9A334622366}"/>
              </a:ext>
            </a:extLst>
          </p:cNvPr>
          <p:cNvSpPr/>
          <p:nvPr/>
        </p:nvSpPr>
        <p:spPr>
          <a:xfrm rot="16200000">
            <a:off x="4788384" y="2263676"/>
            <a:ext cx="1280160" cy="1782000"/>
          </a:xfrm>
          <a:prstGeom prst="triangle">
            <a:avLst/>
          </a:prstGeom>
          <a:solidFill>
            <a:schemeClr val="bg1">
              <a:alpha val="7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8AFCFFD-EAC6-BC43-A12B-7BC4D71A4838}"/>
              </a:ext>
            </a:extLst>
          </p:cNvPr>
          <p:cNvSpPr/>
          <p:nvPr/>
        </p:nvSpPr>
        <p:spPr>
          <a:xfrm>
            <a:off x="5655773" y="1691635"/>
            <a:ext cx="2926080" cy="2926080"/>
          </a:xfrm>
          <a:prstGeom prst="ellipse">
            <a:avLst/>
          </a:prstGeom>
          <a:blipFill dpi="0" rotWithShape="1">
            <a:blip r:embed="rId7"/>
            <a:srcRect/>
            <a:stretch>
              <a:fillRect l="-17000" t="-17000" r="-19000" b="-19000"/>
            </a:stretch>
          </a:blip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FE element 11">
            <a:extLst>
              <a:ext uri="{FF2B5EF4-FFF2-40B4-BE49-F238E27FC236}">
                <a16:creationId xmlns:a16="http://schemas.microsoft.com/office/drawing/2014/main" id="{8D9CBAA1-1ED5-3F48-9E30-9BF4F8086D2E}"/>
              </a:ext>
            </a:extLst>
          </p:cNvPr>
          <p:cNvPicPr>
            <a:picLocks/>
          </p:cNvPicPr>
          <p:nvPr/>
        </p:nvPicPr>
        <p:blipFill>
          <a:blip r:embed="rId8"/>
          <a:stretch>
            <a:fillRect/>
          </a:stretch>
        </p:blipFill>
        <p:spPr>
          <a:xfrm>
            <a:off x="7770392" y="2400178"/>
            <a:ext cx="1082040" cy="344335"/>
          </a:xfrm>
          <a:prstGeom prst="rect">
            <a:avLst/>
          </a:prstGeom>
        </p:spPr>
      </p:pic>
      <p:pic>
        <p:nvPicPr>
          <p:cNvPr id="30" name="PFE element 12">
            <a:extLst>
              <a:ext uri="{FF2B5EF4-FFF2-40B4-BE49-F238E27FC236}">
                <a16:creationId xmlns:a16="http://schemas.microsoft.com/office/drawing/2014/main" id="{4453462D-12CC-4D41-B6C4-37F09659D5E1}"/>
              </a:ext>
            </a:extLst>
          </p:cNvPr>
          <p:cNvPicPr>
            <a:picLocks/>
          </p:cNvPicPr>
          <p:nvPr/>
        </p:nvPicPr>
        <p:blipFill>
          <a:blip r:embed="rId9"/>
          <a:stretch>
            <a:fillRect/>
          </a:stretch>
        </p:blipFill>
        <p:spPr>
          <a:xfrm>
            <a:off x="7460390" y="3461612"/>
            <a:ext cx="1098045" cy="1028700"/>
          </a:xfrm>
          <a:prstGeom prst="rect">
            <a:avLst/>
          </a:prstGeom>
        </p:spPr>
      </p:pic>
      <p:pic>
        <p:nvPicPr>
          <p:cNvPr id="32" name="PFE element 13">
            <a:extLst>
              <a:ext uri="{FF2B5EF4-FFF2-40B4-BE49-F238E27FC236}">
                <a16:creationId xmlns:a16="http://schemas.microsoft.com/office/drawing/2014/main" id="{35B24CC0-30F0-AF40-A01C-D750E3C307E1}"/>
              </a:ext>
            </a:extLst>
          </p:cNvPr>
          <p:cNvPicPr>
            <a:picLocks/>
          </p:cNvPicPr>
          <p:nvPr/>
        </p:nvPicPr>
        <p:blipFill>
          <a:blip r:embed="rId10"/>
          <a:stretch>
            <a:fillRect/>
          </a:stretch>
        </p:blipFill>
        <p:spPr>
          <a:xfrm>
            <a:off x="7526254" y="3695223"/>
            <a:ext cx="777240" cy="716280"/>
          </a:xfrm>
          <a:prstGeom prst="rect">
            <a:avLst/>
          </a:prstGeom>
        </p:spPr>
      </p:pic>
    </p:spTree>
    <p:extLst>
      <p:ext uri="{BB962C8B-B14F-4D97-AF65-F5344CB8AC3E}">
        <p14:creationId xmlns:p14="http://schemas.microsoft.com/office/powerpoint/2010/main" val="395959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14">
            <a:extLst>
              <a:ext uri="{FF2B5EF4-FFF2-40B4-BE49-F238E27FC236}">
                <a16:creationId xmlns:a16="http://schemas.microsoft.com/office/drawing/2014/main" id="{24F0451D-18A3-AC49-BF4F-B2062C17A158}"/>
              </a:ext>
            </a:extLst>
          </p:cNvPr>
          <p:cNvPicPr>
            <a:picLocks/>
          </p:cNvPicPr>
          <p:nvPr/>
        </p:nvPicPr>
        <p:blipFill>
          <a:blip r:embed="rId3"/>
          <a:stretch>
            <a:fillRect/>
          </a:stretch>
        </p:blipFill>
        <p:spPr>
          <a:xfrm>
            <a:off x="487086" y="546360"/>
            <a:ext cx="7886700" cy="941070"/>
          </a:xfrm>
          <a:prstGeom prst="rect">
            <a:avLst/>
          </a:prstGeom>
        </p:spPr>
      </p:pic>
      <p:graphicFrame>
        <p:nvGraphicFramePr>
          <p:cNvPr id="4" name="pfehide15" hidden="1">
            <a:extLst>
              <a:ext uri="{FF2B5EF4-FFF2-40B4-BE49-F238E27FC236}">
                <a16:creationId xmlns:a16="http://schemas.microsoft.com/office/drawing/2014/main" id="{BDFC6E9B-CBC5-3346-9459-CBE53966956A}"/>
              </a:ext>
            </a:extLst>
          </p:cNvPr>
          <p:cNvGraphicFramePr>
            <a:graphicFrameLocks noGrp="1"/>
          </p:cNvGraphicFramePr>
          <p:nvPr>
            <p:extLst>
              <p:ext uri="{D42A27DB-BD31-4B8C-83A1-F6EECF244321}">
                <p14:modId xmlns:p14="http://schemas.microsoft.com/office/powerpoint/2010/main" val="814863790"/>
              </p:ext>
            </p:extLst>
          </p:nvPr>
        </p:nvGraphicFramePr>
        <p:xfrm>
          <a:off x="571610" y="2771140"/>
          <a:ext cx="8128000" cy="1315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52094320"/>
                    </a:ext>
                  </a:extLst>
                </a:gridCol>
                <a:gridCol w="4064000">
                  <a:extLst>
                    <a:ext uri="{9D8B030D-6E8A-4147-A177-3AD203B41FA5}">
                      <a16:colId xmlns:a16="http://schemas.microsoft.com/office/drawing/2014/main" val="4240296971"/>
                    </a:ext>
                  </a:extLst>
                </a:gridCol>
              </a:tblGrid>
              <a:tr h="370840">
                <a:tc>
                  <a:txBody>
                    <a:bodyPr/>
                    <a:lstStyle/>
                    <a:p>
                      <a:pPr algn="ctr"/>
                      <a:r>
                        <a:rPr lang="en-US" sz="1400" b="0" i="0" dirty="0">
                          <a:latin typeface="Helvetica Neue" panose="02000503000000020004" pitchFamily="2" charset="0"/>
                        </a:rPr>
                        <a:t>Tolerance</a:t>
                      </a:r>
                    </a:p>
                  </a:txBody>
                  <a:tcPr anchor="ctr">
                    <a:solidFill>
                      <a:srgbClr val="8C8C8C"/>
                    </a:solidFill>
                  </a:tcPr>
                </a:tc>
                <a:tc>
                  <a:txBody>
                    <a:bodyPr/>
                    <a:lstStyle/>
                    <a:p>
                      <a:pPr algn="ctr"/>
                      <a:r>
                        <a:rPr lang="en-US" sz="1400" b="0" i="0" dirty="0">
                          <a:latin typeface="Helvetica Neue" panose="02000503000000020004" pitchFamily="2" charset="0"/>
                        </a:rPr>
                        <a:t>Dependence</a:t>
                      </a:r>
                    </a:p>
                  </a:txBody>
                  <a:tcPr anchor="ctr">
                    <a:solidFill>
                      <a:srgbClr val="8C8C8C"/>
                    </a:solidFill>
                  </a:tcPr>
                </a:tc>
                <a:extLst>
                  <a:ext uri="{0D108BD9-81ED-4DB2-BD59-A6C34878D82A}">
                    <a16:rowId xmlns:a16="http://schemas.microsoft.com/office/drawing/2014/main" val="1711202443"/>
                  </a:ext>
                </a:extLst>
              </a:tr>
              <a:tr h="370840">
                <a:tc>
                  <a:txBody>
                    <a:bodyPr/>
                    <a:lstStyle/>
                    <a:p>
                      <a:r>
                        <a:rPr lang="en-US" sz="1400" b="0" i="0" dirty="0">
                          <a:latin typeface="Helvetica Neue" panose="02000503000000020004" pitchFamily="2" charset="0"/>
                        </a:rPr>
                        <a:t>When someone has taken enough opioid medication over time that he/she now requires a higher or more frequent dose to feel the same effects</a:t>
                      </a:r>
                    </a:p>
                  </a:txBody>
                  <a:tcPr anchor="ctr">
                    <a:solidFill>
                      <a:schemeClr val="bg1">
                        <a:lumMod val="95000"/>
                      </a:schemeClr>
                    </a:solidFill>
                  </a:tcPr>
                </a:tc>
                <a:tc>
                  <a:txBody>
                    <a:bodyPr/>
                    <a:lstStyle/>
                    <a:p>
                      <a:r>
                        <a:rPr lang="en-US" sz="1400" b="0" i="0" dirty="0">
                          <a:latin typeface="Helvetica Neue" panose="02000503000000020004" pitchFamily="2" charset="0"/>
                        </a:rPr>
                        <a:t>When after repeated use, the parts of the brain responsible for releasing dopamine only function normally when the drug is around  </a:t>
                      </a:r>
                    </a:p>
                  </a:txBody>
                  <a:tcPr anchor="ctr">
                    <a:solidFill>
                      <a:schemeClr val="bg1">
                        <a:lumMod val="95000"/>
                      </a:schemeClr>
                    </a:solidFill>
                  </a:tcPr>
                </a:tc>
                <a:extLst>
                  <a:ext uri="{0D108BD9-81ED-4DB2-BD59-A6C34878D82A}">
                    <a16:rowId xmlns:a16="http://schemas.microsoft.com/office/drawing/2014/main" val="2120503578"/>
                  </a:ext>
                </a:extLst>
              </a:tr>
            </a:tbl>
          </a:graphicData>
        </a:graphic>
      </p:graphicFrame>
      <p:grpSp>
        <p:nvGrpSpPr>
          <p:cNvPr id="13" name="Group 12">
            <a:extLst>
              <a:ext uri="{FF2B5EF4-FFF2-40B4-BE49-F238E27FC236}">
                <a16:creationId xmlns:a16="http://schemas.microsoft.com/office/drawing/2014/main" id="{BF11057A-BE1D-0B48-A972-7C87E01B6FD3}"/>
              </a:ext>
            </a:extLst>
          </p:cNvPr>
          <p:cNvGrpSpPr/>
          <p:nvPr/>
        </p:nvGrpSpPr>
        <p:grpSpPr>
          <a:xfrm>
            <a:off x="562720" y="2762250"/>
            <a:ext cx="8145780" cy="1333500"/>
            <a:chOff x="317500" y="317500"/>
            <a:chExt cx="8145780" cy="1333500"/>
          </a:xfrm>
        </p:grpSpPr>
        <p:pic>
          <p:nvPicPr>
            <p:cNvPr id="11" name="PFE element 15">
              <a:extLst>
                <a:ext uri="{FF2B5EF4-FFF2-40B4-BE49-F238E27FC236}">
                  <a16:creationId xmlns:a16="http://schemas.microsoft.com/office/drawing/2014/main" id="{E789C7D8-F073-A747-9AC0-DA2C73E9C06E}"/>
                </a:ext>
              </a:extLst>
            </p:cNvPr>
            <p:cNvPicPr>
              <a:picLocks/>
            </p:cNvPicPr>
            <p:nvPr/>
          </p:nvPicPr>
          <p:blipFill>
            <a:blip r:embed="rId4"/>
            <a:stretch>
              <a:fillRect/>
            </a:stretch>
          </p:blipFill>
          <p:spPr>
            <a:xfrm>
              <a:off x="317500" y="317500"/>
              <a:ext cx="8145780" cy="1333500"/>
            </a:xfrm>
            <a:prstGeom prst="rect">
              <a:avLst/>
            </a:prstGeom>
          </p:spPr>
        </p:pic>
        <p:sp>
          <p:nvSpPr>
            <p:cNvPr id="12" name="Shape_202">
              <a:extLst>
                <a:ext uri="{FF2B5EF4-FFF2-40B4-BE49-F238E27FC236}">
                  <a16:creationId xmlns:a16="http://schemas.microsoft.com/office/drawing/2014/main" id="{CD586BC7-A558-5540-BB00-0E8FFCA1BBAE}"/>
                </a:ext>
              </a:extLst>
            </p:cNvPr>
            <p:cNvSpPr/>
            <p:nvPr/>
          </p:nvSpPr>
          <p:spPr>
            <a:xfrm>
              <a:off x="317500" y="317500"/>
              <a:ext cx="8145780" cy="1333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49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16">
            <a:extLst>
              <a:ext uri="{FF2B5EF4-FFF2-40B4-BE49-F238E27FC236}">
                <a16:creationId xmlns:a16="http://schemas.microsoft.com/office/drawing/2014/main" id="{4DA12641-68C9-DA44-92F1-F4F151470D3F}"/>
              </a:ext>
            </a:extLst>
          </p:cNvPr>
          <p:cNvPicPr>
            <a:picLocks/>
          </p:cNvPicPr>
          <p:nvPr/>
        </p:nvPicPr>
        <p:blipFill>
          <a:blip r:embed="rId3"/>
          <a:stretch>
            <a:fillRect/>
          </a:stretch>
        </p:blipFill>
        <p:spPr>
          <a:xfrm>
            <a:off x="487086" y="546360"/>
            <a:ext cx="7886700" cy="872490"/>
          </a:xfrm>
          <a:prstGeom prst="rect">
            <a:avLst/>
          </a:prstGeom>
        </p:spPr>
      </p:pic>
      <p:pic>
        <p:nvPicPr>
          <p:cNvPr id="11" name="PFE element 17">
            <a:extLst>
              <a:ext uri="{FF2B5EF4-FFF2-40B4-BE49-F238E27FC236}">
                <a16:creationId xmlns:a16="http://schemas.microsoft.com/office/drawing/2014/main" id="{BAEB659A-9ED2-E249-9C3F-24EDC330D66E}"/>
              </a:ext>
            </a:extLst>
          </p:cNvPr>
          <p:cNvPicPr>
            <a:picLocks/>
          </p:cNvPicPr>
          <p:nvPr/>
        </p:nvPicPr>
        <p:blipFill>
          <a:blip r:embed="rId4"/>
          <a:stretch>
            <a:fillRect/>
          </a:stretch>
        </p:blipFill>
        <p:spPr>
          <a:xfrm>
            <a:off x="388044" y="1736258"/>
            <a:ext cx="4175760" cy="849630"/>
          </a:xfrm>
          <a:prstGeom prst="rect">
            <a:avLst/>
          </a:prstGeom>
        </p:spPr>
      </p:pic>
      <p:sp>
        <p:nvSpPr>
          <p:cNvPr id="19" name="Rectangle 18">
            <a:extLst>
              <a:ext uri="{FF2B5EF4-FFF2-40B4-BE49-F238E27FC236}">
                <a16:creationId xmlns:a16="http://schemas.microsoft.com/office/drawing/2014/main" id="{CF7E45AD-309E-CC4C-8E91-F50F35200017}"/>
              </a:ext>
            </a:extLst>
          </p:cNvPr>
          <p:cNvSpPr/>
          <p:nvPr/>
        </p:nvSpPr>
        <p:spPr>
          <a:xfrm>
            <a:off x="584200" y="4895399"/>
            <a:ext cx="1221154" cy="1029108"/>
          </a:xfrm>
          <a:prstGeom prst="rect">
            <a:avLst/>
          </a:pr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601C7D-A400-874A-A91A-27A7E4B87E58}"/>
              </a:ext>
            </a:extLst>
          </p:cNvPr>
          <p:cNvSpPr/>
          <p:nvPr/>
        </p:nvSpPr>
        <p:spPr>
          <a:xfrm>
            <a:off x="1805354" y="4888536"/>
            <a:ext cx="4573412" cy="103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1ED307-7F5B-EA48-902E-6C048E4C54E0}"/>
              </a:ext>
            </a:extLst>
          </p:cNvPr>
          <p:cNvSpPr/>
          <p:nvPr/>
        </p:nvSpPr>
        <p:spPr>
          <a:xfrm>
            <a:off x="584200" y="3778980"/>
            <a:ext cx="1221154" cy="102910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5013D4-0617-1C42-ADE2-6FE5CB58C898}"/>
              </a:ext>
            </a:extLst>
          </p:cNvPr>
          <p:cNvSpPr/>
          <p:nvPr/>
        </p:nvSpPr>
        <p:spPr>
          <a:xfrm>
            <a:off x="1805354" y="3772117"/>
            <a:ext cx="4573412" cy="103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E7B9700-1B1E-6A4E-ABAE-E62B04BCEEC5}"/>
              </a:ext>
            </a:extLst>
          </p:cNvPr>
          <p:cNvSpPr/>
          <p:nvPr/>
        </p:nvSpPr>
        <p:spPr>
          <a:xfrm>
            <a:off x="584200" y="2662562"/>
            <a:ext cx="1221154" cy="10291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E108F3C-B581-D34F-BC22-B939BA491200}"/>
              </a:ext>
            </a:extLst>
          </p:cNvPr>
          <p:cNvSpPr/>
          <p:nvPr/>
        </p:nvSpPr>
        <p:spPr>
          <a:xfrm>
            <a:off x="1805354" y="2655699"/>
            <a:ext cx="4573412" cy="10359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fehide24" hidden="1">
            <a:extLst>
              <a:ext uri="{FF2B5EF4-FFF2-40B4-BE49-F238E27FC236}">
                <a16:creationId xmlns:a16="http://schemas.microsoft.com/office/drawing/2014/main" id="{22A05874-E5C8-CA4B-916F-25C26E9A3FF2}"/>
              </a:ext>
            </a:extLst>
          </p:cNvPr>
          <p:cNvSpPr txBox="1"/>
          <p:nvPr/>
        </p:nvSpPr>
        <p:spPr>
          <a:xfrm>
            <a:off x="2063609" y="2787158"/>
            <a:ext cx="3868615"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dirty="0">
                <a:latin typeface="Helvetica Neue" panose="02000503000000020004" pitchFamily="2" charset="0"/>
              </a:rPr>
              <a:t>Excessive fatigue</a:t>
            </a:r>
          </a:p>
          <a:p>
            <a:pPr marL="171450" indent="-171450">
              <a:buFont typeface="Arial" panose="020B0604020202020204" pitchFamily="34" charset="0"/>
              <a:buChar char="•"/>
            </a:pPr>
            <a:r>
              <a:rPr lang="en-US" sz="1200" dirty="0">
                <a:latin typeface="Helvetica Neue" panose="02000503000000020004" pitchFamily="2" charset="0"/>
              </a:rPr>
              <a:t>Repeated health complaints</a:t>
            </a:r>
          </a:p>
          <a:p>
            <a:pPr marL="171450" indent="-171450">
              <a:buFont typeface="Arial" panose="020B0604020202020204" pitchFamily="34" charset="0"/>
              <a:buChar char="•"/>
            </a:pPr>
            <a:r>
              <a:rPr lang="en-US" sz="1200" dirty="0">
                <a:latin typeface="Helvetica Neue" panose="02000503000000020004" pitchFamily="2" charset="0"/>
              </a:rPr>
              <a:t>Red or glazed eyes</a:t>
            </a:r>
          </a:p>
          <a:p>
            <a:pPr marL="171450" indent="-171450">
              <a:buFont typeface="Arial" panose="020B0604020202020204" pitchFamily="34" charset="0"/>
              <a:buChar char="•"/>
            </a:pPr>
            <a:r>
              <a:rPr lang="en-US" sz="1200" dirty="0">
                <a:latin typeface="Helvetica Neue" panose="02000503000000020004" pitchFamily="2" charset="0"/>
              </a:rPr>
              <a:t>Significant weight changes</a:t>
            </a:r>
          </a:p>
        </p:txBody>
      </p:sp>
      <p:grpSp>
        <p:nvGrpSpPr>
          <p:cNvPr id="15" name="Group 14">
            <a:extLst>
              <a:ext uri="{FF2B5EF4-FFF2-40B4-BE49-F238E27FC236}">
                <a16:creationId xmlns:a16="http://schemas.microsoft.com/office/drawing/2014/main" id="{2A00D6A8-CF97-2943-BF8A-6B60E636FA5B}"/>
              </a:ext>
            </a:extLst>
          </p:cNvPr>
          <p:cNvGrpSpPr/>
          <p:nvPr/>
        </p:nvGrpSpPr>
        <p:grpSpPr>
          <a:xfrm>
            <a:off x="2062437" y="2783556"/>
            <a:ext cx="3870960" cy="838200"/>
            <a:chOff x="317500" y="317500"/>
            <a:chExt cx="3870960" cy="838200"/>
          </a:xfrm>
        </p:grpSpPr>
        <p:pic>
          <p:nvPicPr>
            <p:cNvPr id="13" name="PFE element 24">
              <a:extLst>
                <a:ext uri="{FF2B5EF4-FFF2-40B4-BE49-F238E27FC236}">
                  <a16:creationId xmlns:a16="http://schemas.microsoft.com/office/drawing/2014/main" id="{BD3ADBC7-780B-1B40-B739-118410C4B358}"/>
                </a:ext>
              </a:extLst>
            </p:cNvPr>
            <p:cNvPicPr>
              <a:picLocks/>
            </p:cNvPicPr>
            <p:nvPr/>
          </p:nvPicPr>
          <p:blipFill>
            <a:blip r:embed="rId5"/>
            <a:stretch>
              <a:fillRect/>
            </a:stretch>
          </p:blipFill>
          <p:spPr>
            <a:xfrm>
              <a:off x="317500" y="317500"/>
              <a:ext cx="3870960" cy="838200"/>
            </a:xfrm>
            <a:prstGeom prst="rect">
              <a:avLst/>
            </a:prstGeom>
          </p:spPr>
        </p:pic>
        <p:sp>
          <p:nvSpPr>
            <p:cNvPr id="14" name="Shape_203">
              <a:extLst>
                <a:ext uri="{FF2B5EF4-FFF2-40B4-BE49-F238E27FC236}">
                  <a16:creationId xmlns:a16="http://schemas.microsoft.com/office/drawing/2014/main" id="{64F7F7F4-82CF-2B44-B31E-FE5B59B59D60}"/>
                </a:ext>
              </a:extLst>
            </p:cNvPr>
            <p:cNvSpPr/>
            <p:nvPr/>
          </p:nvSpPr>
          <p:spPr>
            <a:xfrm>
              <a:off x="317500" y="317500"/>
              <a:ext cx="3870960" cy="838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pfehide25" hidden="1">
            <a:extLst>
              <a:ext uri="{FF2B5EF4-FFF2-40B4-BE49-F238E27FC236}">
                <a16:creationId xmlns:a16="http://schemas.microsoft.com/office/drawing/2014/main" id="{A0BC8C4E-1A9C-F640-A3AD-D0A3928661E0}"/>
              </a:ext>
            </a:extLst>
          </p:cNvPr>
          <p:cNvSpPr txBox="1"/>
          <p:nvPr/>
        </p:nvSpPr>
        <p:spPr>
          <a:xfrm>
            <a:off x="2063609" y="3868612"/>
            <a:ext cx="4202345"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dirty="0">
                <a:latin typeface="Helvetica Neue" panose="02000503000000020004" pitchFamily="2" charset="0"/>
              </a:rPr>
              <a:t>Chronic dishonesty</a:t>
            </a:r>
          </a:p>
          <a:p>
            <a:pPr marL="171450" indent="-171450">
              <a:buFont typeface="Arial" panose="020B0604020202020204" pitchFamily="34" charset="0"/>
              <a:buChar char="•"/>
            </a:pPr>
            <a:r>
              <a:rPr lang="en-US" sz="1200" dirty="0">
                <a:latin typeface="Helvetica Neue" panose="02000503000000020004" pitchFamily="2" charset="0"/>
              </a:rPr>
              <a:t>Sudden mood or personality changes</a:t>
            </a:r>
          </a:p>
          <a:p>
            <a:pPr marL="171450" indent="-171450">
              <a:buFont typeface="Arial" panose="020B0604020202020204" pitchFamily="34" charset="0"/>
              <a:buChar char="•"/>
            </a:pPr>
            <a:r>
              <a:rPr lang="en-US" sz="1200" dirty="0">
                <a:latin typeface="Helvetica Neue" panose="02000503000000020004" pitchFamily="2" charset="0"/>
              </a:rPr>
              <a:t>Increased negativity and irritability</a:t>
            </a:r>
          </a:p>
          <a:p>
            <a:pPr marL="171450" indent="-171450">
              <a:buFont typeface="Arial" panose="020B0604020202020204" pitchFamily="34" charset="0"/>
              <a:buChar char="•"/>
            </a:pPr>
            <a:r>
              <a:rPr lang="en-US" sz="1200" dirty="0">
                <a:latin typeface="Helvetica Neue" panose="02000503000000020004" pitchFamily="2" charset="0"/>
              </a:rPr>
              <a:t>Secretiveness or withdrawal from family and friends</a:t>
            </a:r>
          </a:p>
        </p:txBody>
      </p:sp>
      <p:grpSp>
        <p:nvGrpSpPr>
          <p:cNvPr id="24" name="Group 23">
            <a:extLst>
              <a:ext uri="{FF2B5EF4-FFF2-40B4-BE49-F238E27FC236}">
                <a16:creationId xmlns:a16="http://schemas.microsoft.com/office/drawing/2014/main" id="{9C9022F5-2147-5549-BFD2-22BDD2B5CB52}"/>
              </a:ext>
            </a:extLst>
          </p:cNvPr>
          <p:cNvGrpSpPr/>
          <p:nvPr/>
        </p:nvGrpSpPr>
        <p:grpSpPr>
          <a:xfrm>
            <a:off x="2063566" y="3868612"/>
            <a:ext cx="4202430" cy="826770"/>
            <a:chOff x="317500" y="317500"/>
            <a:chExt cx="4202430" cy="826770"/>
          </a:xfrm>
        </p:grpSpPr>
        <p:pic>
          <p:nvPicPr>
            <p:cNvPr id="17" name="PFE element 25">
              <a:extLst>
                <a:ext uri="{FF2B5EF4-FFF2-40B4-BE49-F238E27FC236}">
                  <a16:creationId xmlns:a16="http://schemas.microsoft.com/office/drawing/2014/main" id="{D793CC6E-FE9A-8840-ADD9-434E1E9DEEEB}"/>
                </a:ext>
              </a:extLst>
            </p:cNvPr>
            <p:cNvPicPr>
              <a:picLocks/>
            </p:cNvPicPr>
            <p:nvPr/>
          </p:nvPicPr>
          <p:blipFill>
            <a:blip r:embed="rId6"/>
            <a:stretch>
              <a:fillRect/>
            </a:stretch>
          </p:blipFill>
          <p:spPr>
            <a:xfrm>
              <a:off x="317500" y="317500"/>
              <a:ext cx="4202430" cy="826770"/>
            </a:xfrm>
            <a:prstGeom prst="rect">
              <a:avLst/>
            </a:prstGeom>
          </p:spPr>
        </p:pic>
        <p:sp>
          <p:nvSpPr>
            <p:cNvPr id="18" name="Shape_204">
              <a:extLst>
                <a:ext uri="{FF2B5EF4-FFF2-40B4-BE49-F238E27FC236}">
                  <a16:creationId xmlns:a16="http://schemas.microsoft.com/office/drawing/2014/main" id="{920DB052-4181-7542-879F-5DCBACDD9935}"/>
                </a:ext>
              </a:extLst>
            </p:cNvPr>
            <p:cNvSpPr/>
            <p:nvPr/>
          </p:nvSpPr>
          <p:spPr>
            <a:xfrm>
              <a:off x="317500" y="317500"/>
              <a:ext cx="4202430" cy="8267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pfehide26" hidden="1">
            <a:extLst>
              <a:ext uri="{FF2B5EF4-FFF2-40B4-BE49-F238E27FC236}">
                <a16:creationId xmlns:a16="http://schemas.microsoft.com/office/drawing/2014/main" id="{9F50BC20-9873-494B-BD11-F809E6A2861A}"/>
              </a:ext>
            </a:extLst>
          </p:cNvPr>
          <p:cNvSpPr txBox="1"/>
          <p:nvPr/>
        </p:nvSpPr>
        <p:spPr>
          <a:xfrm>
            <a:off x="2063609" y="4955179"/>
            <a:ext cx="4202345" cy="830997"/>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200" dirty="0">
                <a:latin typeface="Helvetica Neue" panose="02000503000000020004" pitchFamily="2" charset="0"/>
              </a:rPr>
              <a:t>New or changing group of friends</a:t>
            </a:r>
          </a:p>
          <a:p>
            <a:pPr marL="171450" indent="-171450">
              <a:buFont typeface="Arial" panose="020B0604020202020204" pitchFamily="34" charset="0"/>
              <a:buChar char="•"/>
            </a:pPr>
            <a:r>
              <a:rPr lang="en-US" sz="1200" dirty="0">
                <a:latin typeface="Helvetica Neue" panose="02000503000000020004" pitchFamily="2" charset="0"/>
              </a:rPr>
              <a:t>Missing medications from your medicine cabinet</a:t>
            </a:r>
          </a:p>
          <a:p>
            <a:pPr marL="171450" indent="-171450">
              <a:buFont typeface="Arial" panose="020B0604020202020204" pitchFamily="34" charset="0"/>
              <a:buChar char="•"/>
            </a:pPr>
            <a:r>
              <a:rPr lang="en-US" sz="1200" dirty="0">
                <a:latin typeface="Helvetica Neue" panose="02000503000000020004" pitchFamily="2" charset="0"/>
              </a:rPr>
              <a:t>Concern with obtaining funds or selling personal items</a:t>
            </a:r>
          </a:p>
          <a:p>
            <a:pPr marL="171450" indent="-171450">
              <a:buFont typeface="Arial" panose="020B0604020202020204" pitchFamily="34" charset="0"/>
              <a:buChar char="•"/>
            </a:pPr>
            <a:r>
              <a:rPr lang="en-US" sz="1200" dirty="0">
                <a:latin typeface="Helvetica Neue" panose="02000503000000020004" pitchFamily="2" charset="0"/>
              </a:rPr>
              <a:t>Drug paraphernalia</a:t>
            </a:r>
          </a:p>
        </p:txBody>
      </p:sp>
      <p:grpSp>
        <p:nvGrpSpPr>
          <p:cNvPr id="28" name="Group 27">
            <a:extLst>
              <a:ext uri="{FF2B5EF4-FFF2-40B4-BE49-F238E27FC236}">
                <a16:creationId xmlns:a16="http://schemas.microsoft.com/office/drawing/2014/main" id="{E00B62AB-9546-7241-A1F1-311E0F1ED866}"/>
              </a:ext>
            </a:extLst>
          </p:cNvPr>
          <p:cNvGrpSpPr/>
          <p:nvPr/>
        </p:nvGrpSpPr>
        <p:grpSpPr>
          <a:xfrm>
            <a:off x="2063566" y="4951578"/>
            <a:ext cx="4202430" cy="838200"/>
            <a:chOff x="317500" y="317500"/>
            <a:chExt cx="4202430" cy="838200"/>
          </a:xfrm>
        </p:grpSpPr>
        <p:pic>
          <p:nvPicPr>
            <p:cNvPr id="26" name="PFE element 26">
              <a:extLst>
                <a:ext uri="{FF2B5EF4-FFF2-40B4-BE49-F238E27FC236}">
                  <a16:creationId xmlns:a16="http://schemas.microsoft.com/office/drawing/2014/main" id="{AE15BE51-6C21-9548-B6D6-8CAB968A1282}"/>
                </a:ext>
              </a:extLst>
            </p:cNvPr>
            <p:cNvPicPr>
              <a:picLocks/>
            </p:cNvPicPr>
            <p:nvPr/>
          </p:nvPicPr>
          <p:blipFill>
            <a:blip r:embed="rId7"/>
            <a:stretch>
              <a:fillRect/>
            </a:stretch>
          </p:blipFill>
          <p:spPr>
            <a:xfrm>
              <a:off x="317500" y="317500"/>
              <a:ext cx="4202430" cy="838200"/>
            </a:xfrm>
            <a:prstGeom prst="rect">
              <a:avLst/>
            </a:prstGeom>
          </p:spPr>
        </p:pic>
        <p:sp>
          <p:nvSpPr>
            <p:cNvPr id="27" name="Shape_205">
              <a:extLst>
                <a:ext uri="{FF2B5EF4-FFF2-40B4-BE49-F238E27FC236}">
                  <a16:creationId xmlns:a16="http://schemas.microsoft.com/office/drawing/2014/main" id="{A2889255-9057-3C47-87A3-AC18248BD836}"/>
                </a:ext>
              </a:extLst>
            </p:cNvPr>
            <p:cNvSpPr/>
            <p:nvPr/>
          </p:nvSpPr>
          <p:spPr>
            <a:xfrm>
              <a:off x="317500" y="317500"/>
              <a:ext cx="4202430" cy="8382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fehide27" hidden="1">
            <a:extLst>
              <a:ext uri="{FF2B5EF4-FFF2-40B4-BE49-F238E27FC236}">
                <a16:creationId xmlns:a16="http://schemas.microsoft.com/office/drawing/2014/main" id="{9D79D926-6BC5-8E4C-8238-129BC715D8A4}"/>
              </a:ext>
            </a:extLst>
          </p:cNvPr>
          <p:cNvSpPr txBox="1"/>
          <p:nvPr/>
        </p:nvSpPr>
        <p:spPr>
          <a:xfrm>
            <a:off x="584201" y="3038616"/>
            <a:ext cx="1221154" cy="27699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Physical</a:t>
            </a:r>
          </a:p>
        </p:txBody>
      </p:sp>
      <p:grpSp>
        <p:nvGrpSpPr>
          <p:cNvPr id="32" name="Group 31">
            <a:extLst>
              <a:ext uri="{FF2B5EF4-FFF2-40B4-BE49-F238E27FC236}">
                <a16:creationId xmlns:a16="http://schemas.microsoft.com/office/drawing/2014/main" id="{86F39E95-A469-DB44-BDB9-075CBBECCDBB}"/>
              </a:ext>
            </a:extLst>
          </p:cNvPr>
          <p:cNvGrpSpPr/>
          <p:nvPr/>
        </p:nvGrpSpPr>
        <p:grpSpPr>
          <a:xfrm>
            <a:off x="584201" y="3036882"/>
            <a:ext cx="1219200" cy="280467"/>
            <a:chOff x="317500" y="317500"/>
            <a:chExt cx="1219200" cy="280467"/>
          </a:xfrm>
        </p:grpSpPr>
        <p:pic>
          <p:nvPicPr>
            <p:cNvPr id="30" name="PFE element 27">
              <a:extLst>
                <a:ext uri="{FF2B5EF4-FFF2-40B4-BE49-F238E27FC236}">
                  <a16:creationId xmlns:a16="http://schemas.microsoft.com/office/drawing/2014/main" id="{DE1B235A-9151-6540-966B-B814C930168E}"/>
                </a:ext>
              </a:extLst>
            </p:cNvPr>
            <p:cNvPicPr>
              <a:picLocks/>
            </p:cNvPicPr>
            <p:nvPr/>
          </p:nvPicPr>
          <p:blipFill>
            <a:blip r:embed="rId8"/>
            <a:stretch>
              <a:fillRect/>
            </a:stretch>
          </p:blipFill>
          <p:spPr>
            <a:xfrm>
              <a:off x="317500" y="317500"/>
              <a:ext cx="1219200" cy="280467"/>
            </a:xfrm>
            <a:prstGeom prst="rect">
              <a:avLst/>
            </a:prstGeom>
          </p:spPr>
        </p:pic>
        <p:sp>
          <p:nvSpPr>
            <p:cNvPr id="31" name="Shape_206">
              <a:extLst>
                <a:ext uri="{FF2B5EF4-FFF2-40B4-BE49-F238E27FC236}">
                  <a16:creationId xmlns:a16="http://schemas.microsoft.com/office/drawing/2014/main" id="{9F531040-B0A1-1642-BD07-2A4CD18A1559}"/>
                </a:ext>
              </a:extLst>
            </p:cNvPr>
            <p:cNvSpPr/>
            <p:nvPr/>
          </p:nvSpPr>
          <p:spPr>
            <a:xfrm>
              <a:off x="317500" y="317500"/>
              <a:ext cx="1219200" cy="2804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pfehide28" hidden="1">
            <a:extLst>
              <a:ext uri="{FF2B5EF4-FFF2-40B4-BE49-F238E27FC236}">
                <a16:creationId xmlns:a16="http://schemas.microsoft.com/office/drawing/2014/main" id="{C06D2A30-943D-8E44-B02F-D22648C1D5AD}"/>
              </a:ext>
            </a:extLst>
          </p:cNvPr>
          <p:cNvSpPr txBox="1"/>
          <p:nvPr/>
        </p:nvSpPr>
        <p:spPr>
          <a:xfrm>
            <a:off x="584201" y="4138646"/>
            <a:ext cx="1221154" cy="276999"/>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Behavioral</a:t>
            </a:r>
          </a:p>
        </p:txBody>
      </p:sp>
      <p:grpSp>
        <p:nvGrpSpPr>
          <p:cNvPr id="36" name="Group 35">
            <a:extLst>
              <a:ext uri="{FF2B5EF4-FFF2-40B4-BE49-F238E27FC236}">
                <a16:creationId xmlns:a16="http://schemas.microsoft.com/office/drawing/2014/main" id="{7A70D88D-7872-D541-831D-45AA29AFBEA8}"/>
              </a:ext>
            </a:extLst>
          </p:cNvPr>
          <p:cNvGrpSpPr/>
          <p:nvPr/>
        </p:nvGrpSpPr>
        <p:grpSpPr>
          <a:xfrm>
            <a:off x="584201" y="4136912"/>
            <a:ext cx="1219200" cy="280467"/>
            <a:chOff x="317500" y="317500"/>
            <a:chExt cx="1219200" cy="280467"/>
          </a:xfrm>
        </p:grpSpPr>
        <p:pic>
          <p:nvPicPr>
            <p:cNvPr id="34" name="PFE element 28">
              <a:extLst>
                <a:ext uri="{FF2B5EF4-FFF2-40B4-BE49-F238E27FC236}">
                  <a16:creationId xmlns:a16="http://schemas.microsoft.com/office/drawing/2014/main" id="{446D0A41-4D51-1945-8CCF-066838DFEE5D}"/>
                </a:ext>
              </a:extLst>
            </p:cNvPr>
            <p:cNvPicPr>
              <a:picLocks/>
            </p:cNvPicPr>
            <p:nvPr/>
          </p:nvPicPr>
          <p:blipFill>
            <a:blip r:embed="rId9"/>
            <a:stretch>
              <a:fillRect/>
            </a:stretch>
          </p:blipFill>
          <p:spPr>
            <a:xfrm>
              <a:off x="317500" y="317500"/>
              <a:ext cx="1219200" cy="280467"/>
            </a:xfrm>
            <a:prstGeom prst="rect">
              <a:avLst/>
            </a:prstGeom>
          </p:spPr>
        </p:pic>
        <p:sp>
          <p:nvSpPr>
            <p:cNvPr id="35" name="Shape_207">
              <a:extLst>
                <a:ext uri="{FF2B5EF4-FFF2-40B4-BE49-F238E27FC236}">
                  <a16:creationId xmlns:a16="http://schemas.microsoft.com/office/drawing/2014/main" id="{A42329D1-4F43-9F46-88BD-ABD71ECA21FA}"/>
                </a:ext>
              </a:extLst>
            </p:cNvPr>
            <p:cNvSpPr/>
            <p:nvPr/>
          </p:nvSpPr>
          <p:spPr>
            <a:xfrm>
              <a:off x="317500" y="317500"/>
              <a:ext cx="1219200" cy="2804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pfehide29" hidden="1">
            <a:extLst>
              <a:ext uri="{FF2B5EF4-FFF2-40B4-BE49-F238E27FC236}">
                <a16:creationId xmlns:a16="http://schemas.microsoft.com/office/drawing/2014/main" id="{9D87E6C5-DD3F-844C-92DD-278130F3770B}"/>
              </a:ext>
            </a:extLst>
          </p:cNvPr>
          <p:cNvSpPr txBox="1"/>
          <p:nvPr/>
        </p:nvSpPr>
        <p:spPr>
          <a:xfrm>
            <a:off x="584201" y="5161965"/>
            <a:ext cx="1221154" cy="461665"/>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Other Signs</a:t>
            </a:r>
          </a:p>
          <a:p>
            <a:pPr algn="ctr"/>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&amp; Symptoms</a:t>
            </a:r>
          </a:p>
        </p:txBody>
      </p:sp>
      <p:grpSp>
        <p:nvGrpSpPr>
          <p:cNvPr id="47" name="Group 46">
            <a:extLst>
              <a:ext uri="{FF2B5EF4-FFF2-40B4-BE49-F238E27FC236}">
                <a16:creationId xmlns:a16="http://schemas.microsoft.com/office/drawing/2014/main" id="{9AC1B98E-F620-254B-8E81-C1C7B759D6F6}"/>
              </a:ext>
            </a:extLst>
          </p:cNvPr>
          <p:cNvGrpSpPr/>
          <p:nvPr/>
        </p:nvGrpSpPr>
        <p:grpSpPr>
          <a:xfrm>
            <a:off x="584201" y="5157502"/>
            <a:ext cx="1219200" cy="470591"/>
            <a:chOff x="317500" y="317500"/>
            <a:chExt cx="1219200" cy="470591"/>
          </a:xfrm>
        </p:grpSpPr>
        <p:pic>
          <p:nvPicPr>
            <p:cNvPr id="45" name="PFE element 29">
              <a:extLst>
                <a:ext uri="{FF2B5EF4-FFF2-40B4-BE49-F238E27FC236}">
                  <a16:creationId xmlns:a16="http://schemas.microsoft.com/office/drawing/2014/main" id="{BF14A466-0953-2545-ACD1-EA843C8877CD}"/>
                </a:ext>
              </a:extLst>
            </p:cNvPr>
            <p:cNvPicPr>
              <a:picLocks/>
            </p:cNvPicPr>
            <p:nvPr/>
          </p:nvPicPr>
          <p:blipFill>
            <a:blip r:embed="rId10"/>
            <a:stretch>
              <a:fillRect/>
            </a:stretch>
          </p:blipFill>
          <p:spPr>
            <a:xfrm>
              <a:off x="317500" y="317500"/>
              <a:ext cx="1219200" cy="470591"/>
            </a:xfrm>
            <a:prstGeom prst="rect">
              <a:avLst/>
            </a:prstGeom>
          </p:spPr>
        </p:pic>
        <p:sp>
          <p:nvSpPr>
            <p:cNvPr id="46" name="Shape_208">
              <a:extLst>
                <a:ext uri="{FF2B5EF4-FFF2-40B4-BE49-F238E27FC236}">
                  <a16:creationId xmlns:a16="http://schemas.microsoft.com/office/drawing/2014/main" id="{8979B063-7CAE-3540-BE34-7DE9971BC07A}"/>
                </a:ext>
              </a:extLst>
            </p:cNvPr>
            <p:cNvSpPr/>
            <p:nvPr/>
          </p:nvSpPr>
          <p:spPr>
            <a:xfrm>
              <a:off x="317500" y="317500"/>
              <a:ext cx="1219200" cy="470591"/>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33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37" grpId="0" animBg="1"/>
      <p:bldP spid="38" grpId="0"/>
      <p:bldP spid="39" grpId="0"/>
      <p:bldP spid="40" grpId="0"/>
      <p:bldP spid="41"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30">
            <a:extLst>
              <a:ext uri="{FF2B5EF4-FFF2-40B4-BE49-F238E27FC236}">
                <a16:creationId xmlns:a16="http://schemas.microsoft.com/office/drawing/2014/main" id="{095685A5-C38D-3B4A-A239-654A1398AAFF}"/>
              </a:ext>
            </a:extLst>
          </p:cNvPr>
          <p:cNvPicPr>
            <a:picLocks/>
          </p:cNvPicPr>
          <p:nvPr/>
        </p:nvPicPr>
        <p:blipFill>
          <a:blip r:embed="rId3"/>
          <a:stretch>
            <a:fillRect/>
          </a:stretch>
        </p:blipFill>
        <p:spPr>
          <a:xfrm>
            <a:off x="487086" y="546360"/>
            <a:ext cx="7886700" cy="524154"/>
          </a:xfrm>
          <a:prstGeom prst="rect">
            <a:avLst/>
          </a:prstGeom>
        </p:spPr>
      </p:pic>
      <p:pic>
        <p:nvPicPr>
          <p:cNvPr id="11" name="PFE element 31">
            <a:extLst>
              <a:ext uri="{FF2B5EF4-FFF2-40B4-BE49-F238E27FC236}">
                <a16:creationId xmlns:a16="http://schemas.microsoft.com/office/drawing/2014/main" id="{F9C19D7C-BCAF-3A4E-AB60-072C30C12563}"/>
              </a:ext>
            </a:extLst>
          </p:cNvPr>
          <p:cNvPicPr>
            <a:picLocks/>
          </p:cNvPicPr>
          <p:nvPr/>
        </p:nvPicPr>
        <p:blipFill>
          <a:blip r:embed="rId4"/>
          <a:stretch>
            <a:fillRect/>
          </a:stretch>
        </p:blipFill>
        <p:spPr>
          <a:xfrm>
            <a:off x="485369" y="1361774"/>
            <a:ext cx="3878580" cy="3787140"/>
          </a:xfrm>
          <a:prstGeom prst="rect">
            <a:avLst/>
          </a:prstGeom>
        </p:spPr>
      </p:pic>
      <p:graphicFrame>
        <p:nvGraphicFramePr>
          <p:cNvPr id="17" name="pfehide32" hidden="1">
            <a:extLst>
              <a:ext uri="{FF2B5EF4-FFF2-40B4-BE49-F238E27FC236}">
                <a16:creationId xmlns:a16="http://schemas.microsoft.com/office/drawing/2014/main" id="{3383F3C5-619C-FE45-838F-34E44D643F8E}"/>
              </a:ext>
            </a:extLst>
          </p:cNvPr>
          <p:cNvGraphicFramePr/>
          <p:nvPr>
            <p:extLst>
              <p:ext uri="{D42A27DB-BD31-4B8C-83A1-F6EECF244321}">
                <p14:modId xmlns:p14="http://schemas.microsoft.com/office/powerpoint/2010/main" val="2878958049"/>
              </p:ext>
            </p:extLst>
          </p:nvPr>
        </p:nvGraphicFramePr>
        <p:xfrm>
          <a:off x="3929337" y="1790090"/>
          <a:ext cx="5548617" cy="36835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4">
            <a:extLst>
              <a:ext uri="{FF2B5EF4-FFF2-40B4-BE49-F238E27FC236}">
                <a16:creationId xmlns:a16="http://schemas.microsoft.com/office/drawing/2014/main" id="{64644DA4-F32E-894C-9BC6-06025B453ACB}"/>
              </a:ext>
            </a:extLst>
          </p:cNvPr>
          <p:cNvGrpSpPr/>
          <p:nvPr/>
        </p:nvGrpSpPr>
        <p:grpSpPr>
          <a:xfrm>
            <a:off x="3929966" y="1791632"/>
            <a:ext cx="5547360" cy="3680460"/>
            <a:chOff x="317500" y="317500"/>
            <a:chExt cx="5547360" cy="3680460"/>
          </a:xfrm>
        </p:grpSpPr>
        <p:pic>
          <p:nvPicPr>
            <p:cNvPr id="13" name="PFE element 32">
              <a:extLst>
                <a:ext uri="{FF2B5EF4-FFF2-40B4-BE49-F238E27FC236}">
                  <a16:creationId xmlns:a16="http://schemas.microsoft.com/office/drawing/2014/main" id="{4E9DC738-1029-004F-8138-E7D6CA2FC9DB}"/>
                </a:ext>
              </a:extLst>
            </p:cNvPr>
            <p:cNvPicPr>
              <a:picLocks/>
            </p:cNvPicPr>
            <p:nvPr/>
          </p:nvPicPr>
          <p:blipFill>
            <a:blip r:embed="rId10"/>
            <a:stretch>
              <a:fillRect/>
            </a:stretch>
          </p:blipFill>
          <p:spPr>
            <a:xfrm>
              <a:off x="317500" y="317500"/>
              <a:ext cx="5547360" cy="3680460"/>
            </a:xfrm>
            <a:prstGeom prst="rect">
              <a:avLst/>
            </a:prstGeom>
          </p:spPr>
        </p:pic>
        <p:sp>
          <p:nvSpPr>
            <p:cNvPr id="14" name="Shape_209">
              <a:extLst>
                <a:ext uri="{FF2B5EF4-FFF2-40B4-BE49-F238E27FC236}">
                  <a16:creationId xmlns:a16="http://schemas.microsoft.com/office/drawing/2014/main" id="{BAD817CD-60FE-5D46-9088-6105D57DB3B6}"/>
                </a:ext>
              </a:extLst>
            </p:cNvPr>
            <p:cNvSpPr/>
            <p:nvPr/>
          </p:nvSpPr>
          <p:spPr>
            <a:xfrm>
              <a:off x="317500" y="317500"/>
              <a:ext cx="5547360" cy="368046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71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33">
            <a:extLst>
              <a:ext uri="{FF2B5EF4-FFF2-40B4-BE49-F238E27FC236}">
                <a16:creationId xmlns:a16="http://schemas.microsoft.com/office/drawing/2014/main" id="{CB50699E-1CE9-AE4C-B3E7-C109C09C3A30}"/>
              </a:ext>
            </a:extLst>
          </p:cNvPr>
          <p:cNvPicPr>
            <a:picLocks/>
          </p:cNvPicPr>
          <p:nvPr/>
        </p:nvPicPr>
        <p:blipFill>
          <a:blip r:embed="rId3"/>
          <a:stretch>
            <a:fillRect/>
          </a:stretch>
        </p:blipFill>
        <p:spPr>
          <a:xfrm>
            <a:off x="485181" y="546360"/>
            <a:ext cx="7890510" cy="948690"/>
          </a:xfrm>
          <a:prstGeom prst="rect">
            <a:avLst/>
          </a:prstGeom>
        </p:spPr>
      </p:pic>
      <p:sp>
        <p:nvSpPr>
          <p:cNvPr id="3" name="pfehide34" hidden="1">
            <a:extLst>
              <a:ext uri="{FF2B5EF4-FFF2-40B4-BE49-F238E27FC236}">
                <a16:creationId xmlns:a16="http://schemas.microsoft.com/office/drawing/2014/main" id="{207BC07C-D774-2B45-8A51-396F49A021F9}"/>
              </a:ext>
            </a:extLst>
          </p:cNvPr>
          <p:cNvSpPr/>
          <p:nvPr/>
        </p:nvSpPr>
        <p:spPr>
          <a:xfrm>
            <a:off x="4572000" y="1655806"/>
            <a:ext cx="3445619" cy="693111"/>
          </a:xfrm>
          <a:prstGeom prst="rect">
            <a:avLst/>
          </a:prstGeom>
          <a:solidFill>
            <a:schemeClr val="accent1"/>
          </a:solidFill>
        </p:spPr>
        <p:txBody>
          <a:bodyPr wrap="square">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400" dirty="0">
                <a:latin typeface="Helvetica Neue" panose="02000503000000020004" pitchFamily="2" charset="0"/>
              </a:rPr>
              <a:t>Direct refusal</a:t>
            </a:r>
          </a:p>
        </p:txBody>
      </p:sp>
      <p:grpSp>
        <p:nvGrpSpPr>
          <p:cNvPr id="15" name="Group 14">
            <a:extLst>
              <a:ext uri="{FF2B5EF4-FFF2-40B4-BE49-F238E27FC236}">
                <a16:creationId xmlns:a16="http://schemas.microsoft.com/office/drawing/2014/main" id="{A9F104AA-7691-E740-850B-C8853EC93936}"/>
              </a:ext>
            </a:extLst>
          </p:cNvPr>
          <p:cNvGrpSpPr/>
          <p:nvPr/>
        </p:nvGrpSpPr>
        <p:grpSpPr>
          <a:xfrm>
            <a:off x="4574594" y="1652288"/>
            <a:ext cx="3440430" cy="700147"/>
            <a:chOff x="317500" y="317500"/>
            <a:chExt cx="3440430" cy="700147"/>
          </a:xfrm>
        </p:grpSpPr>
        <p:pic>
          <p:nvPicPr>
            <p:cNvPr id="13" name="PFE element 34">
              <a:extLst>
                <a:ext uri="{FF2B5EF4-FFF2-40B4-BE49-F238E27FC236}">
                  <a16:creationId xmlns:a16="http://schemas.microsoft.com/office/drawing/2014/main" id="{AB65B5FF-77CE-974D-A2B5-36F9CB8EA378}"/>
                </a:ext>
              </a:extLst>
            </p:cNvPr>
            <p:cNvPicPr>
              <a:picLocks/>
            </p:cNvPicPr>
            <p:nvPr/>
          </p:nvPicPr>
          <p:blipFill>
            <a:blip r:embed="rId4"/>
            <a:stretch>
              <a:fillRect/>
            </a:stretch>
          </p:blipFill>
          <p:spPr>
            <a:xfrm>
              <a:off x="317500" y="317500"/>
              <a:ext cx="3440430" cy="700147"/>
            </a:xfrm>
            <a:prstGeom prst="rect">
              <a:avLst/>
            </a:prstGeom>
          </p:spPr>
        </p:pic>
        <p:sp>
          <p:nvSpPr>
            <p:cNvPr id="14" name="Shape_210">
              <a:extLst>
                <a:ext uri="{FF2B5EF4-FFF2-40B4-BE49-F238E27FC236}">
                  <a16:creationId xmlns:a16="http://schemas.microsoft.com/office/drawing/2014/main" id="{3C9771BA-1569-984E-A3A9-C5E5548DBCF6}"/>
                </a:ext>
              </a:extLst>
            </p:cNvPr>
            <p:cNvSpPr/>
            <p:nvPr/>
          </p:nvSpPr>
          <p:spPr>
            <a:xfrm>
              <a:off x="317500" y="317500"/>
              <a:ext cx="3440430" cy="70014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hand offering pills.">
            <a:extLst>
              <a:ext uri="{FF2B5EF4-FFF2-40B4-BE49-F238E27FC236}">
                <a16:creationId xmlns:a16="http://schemas.microsoft.com/office/drawing/2014/main" id="{E40A8442-F13C-E54E-9CD4-997FE2A0C6B2}"/>
              </a:ext>
            </a:extLst>
          </p:cNvPr>
          <p:cNvPicPr>
            <a:picLocks noChangeAspect="1"/>
          </p:cNvPicPr>
          <p:nvPr/>
        </p:nvPicPr>
        <p:blipFill rotWithShape="1">
          <a:blip r:embed="rId5"/>
          <a:srcRect l="17000"/>
          <a:stretch/>
        </p:blipFill>
        <p:spPr>
          <a:xfrm>
            <a:off x="609600" y="1876021"/>
            <a:ext cx="3705217" cy="2976066"/>
          </a:xfrm>
          <a:prstGeom prst="rect">
            <a:avLst/>
          </a:prstGeom>
        </p:spPr>
      </p:pic>
      <p:sp>
        <p:nvSpPr>
          <p:cNvPr id="5" name="pfehide36" hidden="1">
            <a:extLst>
              <a:ext uri="{FF2B5EF4-FFF2-40B4-BE49-F238E27FC236}">
                <a16:creationId xmlns:a16="http://schemas.microsoft.com/office/drawing/2014/main" id="{B49C6F8D-DA0A-DE4C-9401-D9D73B1A1C99}"/>
              </a:ext>
            </a:extLst>
          </p:cNvPr>
          <p:cNvSpPr/>
          <p:nvPr/>
        </p:nvSpPr>
        <p:spPr>
          <a:xfrm>
            <a:off x="4572000" y="2251425"/>
            <a:ext cx="3445619" cy="693111"/>
          </a:xfrm>
          <a:prstGeom prst="rect">
            <a:avLst/>
          </a:prstGeom>
          <a:solidFill>
            <a:schemeClr val="accent1"/>
          </a:solidFill>
        </p:spPr>
        <p:txBody>
          <a:bodyPr wrap="square">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400" dirty="0">
                <a:latin typeface="Helvetica Neue" panose="02000503000000020004" pitchFamily="2" charset="0"/>
              </a:rPr>
              <a:t>Exit strategies</a:t>
            </a:r>
          </a:p>
        </p:txBody>
      </p:sp>
      <p:grpSp>
        <p:nvGrpSpPr>
          <p:cNvPr id="19" name="Group 18">
            <a:extLst>
              <a:ext uri="{FF2B5EF4-FFF2-40B4-BE49-F238E27FC236}">
                <a16:creationId xmlns:a16="http://schemas.microsoft.com/office/drawing/2014/main" id="{5C9269B6-AEC4-BF46-A1D8-2A94930C8937}"/>
              </a:ext>
            </a:extLst>
          </p:cNvPr>
          <p:cNvGrpSpPr/>
          <p:nvPr/>
        </p:nvGrpSpPr>
        <p:grpSpPr>
          <a:xfrm>
            <a:off x="4574594" y="2247907"/>
            <a:ext cx="3440430" cy="700147"/>
            <a:chOff x="317500" y="317500"/>
            <a:chExt cx="3440430" cy="700147"/>
          </a:xfrm>
        </p:grpSpPr>
        <p:pic>
          <p:nvPicPr>
            <p:cNvPr id="17" name="PFE element 36">
              <a:extLst>
                <a:ext uri="{FF2B5EF4-FFF2-40B4-BE49-F238E27FC236}">
                  <a16:creationId xmlns:a16="http://schemas.microsoft.com/office/drawing/2014/main" id="{C7A5D224-A3B7-B942-87C7-6BBBDD182EA0}"/>
                </a:ext>
              </a:extLst>
            </p:cNvPr>
            <p:cNvPicPr>
              <a:picLocks/>
            </p:cNvPicPr>
            <p:nvPr/>
          </p:nvPicPr>
          <p:blipFill>
            <a:blip r:embed="rId6"/>
            <a:stretch>
              <a:fillRect/>
            </a:stretch>
          </p:blipFill>
          <p:spPr>
            <a:xfrm>
              <a:off x="317500" y="317500"/>
              <a:ext cx="3440430" cy="700147"/>
            </a:xfrm>
            <a:prstGeom prst="rect">
              <a:avLst/>
            </a:prstGeom>
          </p:spPr>
        </p:pic>
        <p:sp>
          <p:nvSpPr>
            <p:cNvPr id="18" name="Shape_211">
              <a:extLst>
                <a:ext uri="{FF2B5EF4-FFF2-40B4-BE49-F238E27FC236}">
                  <a16:creationId xmlns:a16="http://schemas.microsoft.com/office/drawing/2014/main" id="{F43F21D7-6F02-F342-839A-490FCB782379}"/>
                </a:ext>
              </a:extLst>
            </p:cNvPr>
            <p:cNvSpPr/>
            <p:nvPr/>
          </p:nvSpPr>
          <p:spPr>
            <a:xfrm>
              <a:off x="317500" y="317500"/>
              <a:ext cx="3440430" cy="70014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382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building&#10;&#10;Description automatically generated">
            <a:hlinkClick r:id="rId3"/>
            <a:extLst>
              <a:ext uri="{FF2B5EF4-FFF2-40B4-BE49-F238E27FC236}">
                <a16:creationId xmlns:a16="http://schemas.microsoft.com/office/drawing/2014/main" id="{9C01DBF6-47CD-1345-AB69-750BB9FEA60E}"/>
              </a:ext>
            </a:extLst>
          </p:cNvPr>
          <p:cNvPicPr>
            <a:picLocks noChangeAspect="1"/>
          </p:cNvPicPr>
          <p:nvPr/>
        </p:nvPicPr>
        <p:blipFill>
          <a:blip r:embed="rId4"/>
          <a:stretch>
            <a:fillRect/>
          </a:stretch>
        </p:blipFill>
        <p:spPr>
          <a:xfrm>
            <a:off x="581065" y="1387374"/>
            <a:ext cx="8084285" cy="4294776"/>
          </a:xfrm>
          <a:prstGeom prst="rect">
            <a:avLst/>
          </a:prstGeom>
        </p:spPr>
      </p:pic>
      <p:pic>
        <p:nvPicPr>
          <p:cNvPr id="9" name="PFE element 38">
            <a:extLst>
              <a:ext uri="{FF2B5EF4-FFF2-40B4-BE49-F238E27FC236}">
                <a16:creationId xmlns:a16="http://schemas.microsoft.com/office/drawing/2014/main" id="{56963B7A-F801-BD4F-91F3-8641C49AB933}"/>
              </a:ext>
            </a:extLst>
          </p:cNvPr>
          <p:cNvPicPr>
            <a:picLocks/>
          </p:cNvPicPr>
          <p:nvPr/>
        </p:nvPicPr>
        <p:blipFill>
          <a:blip r:embed="rId5"/>
          <a:stretch>
            <a:fillRect/>
          </a:stretch>
        </p:blipFill>
        <p:spPr>
          <a:xfrm>
            <a:off x="487086" y="546360"/>
            <a:ext cx="7886700" cy="524154"/>
          </a:xfrm>
          <a:prstGeom prst="rect">
            <a:avLst/>
          </a:prstGeom>
        </p:spPr>
      </p:pic>
      <p:sp>
        <p:nvSpPr>
          <p:cNvPr id="6" name="Oval 5">
            <a:hlinkClick r:id="rId3"/>
            <a:extLst>
              <a:ext uri="{FF2B5EF4-FFF2-40B4-BE49-F238E27FC236}">
                <a16:creationId xmlns:a16="http://schemas.microsoft.com/office/drawing/2014/main" id="{7CD11237-F83A-4C49-A026-521695625859}"/>
              </a:ext>
            </a:extLst>
          </p:cNvPr>
          <p:cNvSpPr/>
          <p:nvPr/>
        </p:nvSpPr>
        <p:spPr>
          <a:xfrm>
            <a:off x="4141122" y="2916121"/>
            <a:ext cx="1180309" cy="1180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hlinkClick r:id="rId3"/>
            <a:extLst>
              <a:ext uri="{FF2B5EF4-FFF2-40B4-BE49-F238E27FC236}">
                <a16:creationId xmlns:a16="http://schemas.microsoft.com/office/drawing/2014/main" id="{C1DE8405-057B-AD44-8173-2FCEC0CECEF3}"/>
              </a:ext>
            </a:extLst>
          </p:cNvPr>
          <p:cNvSpPr/>
          <p:nvPr/>
        </p:nvSpPr>
        <p:spPr>
          <a:xfrm rot="5400000">
            <a:off x="4560087" y="3303551"/>
            <a:ext cx="470322" cy="405450"/>
          </a:xfrm>
          <a:prstGeom prst="triangl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824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FE element 41">
            <a:extLst>
              <a:ext uri="{FF2B5EF4-FFF2-40B4-BE49-F238E27FC236}">
                <a16:creationId xmlns:a16="http://schemas.microsoft.com/office/drawing/2014/main" id="{05449B73-A8F2-C946-86C7-4C12FE264BB4}"/>
              </a:ext>
            </a:extLst>
          </p:cNvPr>
          <p:cNvPicPr>
            <a:picLocks/>
          </p:cNvPicPr>
          <p:nvPr/>
        </p:nvPicPr>
        <p:blipFill>
          <a:blip r:embed="rId3"/>
          <a:stretch>
            <a:fillRect/>
          </a:stretch>
        </p:blipFill>
        <p:spPr>
          <a:xfrm>
            <a:off x="487086" y="546360"/>
            <a:ext cx="7886700" cy="524154"/>
          </a:xfrm>
          <a:prstGeom prst="rect">
            <a:avLst/>
          </a:prstGeom>
        </p:spPr>
      </p:pic>
      <p:pic>
        <p:nvPicPr>
          <p:cNvPr id="4" name="Picture 3">
            <a:extLst>
              <a:ext uri="{FF2B5EF4-FFF2-40B4-BE49-F238E27FC236}">
                <a16:creationId xmlns:a16="http://schemas.microsoft.com/office/drawing/2014/main" id="{B72735E2-6EDB-4A49-B669-EA313446C2CF}"/>
              </a:ext>
            </a:extLst>
          </p:cNvPr>
          <p:cNvPicPr>
            <a:picLocks noChangeAspect="1"/>
          </p:cNvPicPr>
          <p:nvPr/>
        </p:nvPicPr>
        <p:blipFill rotWithShape="1">
          <a:blip r:embed="rId4"/>
          <a:srcRect l="18923" r="19722"/>
          <a:stretch/>
        </p:blipFill>
        <p:spPr>
          <a:xfrm>
            <a:off x="650790" y="1404732"/>
            <a:ext cx="3089190" cy="3356665"/>
          </a:xfrm>
          <a:prstGeom prst="rect">
            <a:avLst/>
          </a:prstGeom>
        </p:spPr>
      </p:pic>
      <p:sp>
        <p:nvSpPr>
          <p:cNvPr id="5" name="pfehide43" hidden="1">
            <a:extLst>
              <a:ext uri="{FF2B5EF4-FFF2-40B4-BE49-F238E27FC236}">
                <a16:creationId xmlns:a16="http://schemas.microsoft.com/office/drawing/2014/main" id="{D475B973-17C0-3D44-AA82-F869E6483520}"/>
              </a:ext>
            </a:extLst>
          </p:cNvPr>
          <p:cNvSpPr txBox="1"/>
          <p:nvPr/>
        </p:nvSpPr>
        <p:spPr>
          <a:xfrm>
            <a:off x="4036540" y="1279104"/>
            <a:ext cx="4629459" cy="591641"/>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Clr>
                <a:schemeClr val="dk1"/>
              </a:buClr>
              <a:buSzPct val="100000"/>
              <a:buFont typeface="Arial" panose="020B0604020202020204" pitchFamily="34" charset="0"/>
              <a:buChar char="•"/>
            </a:pPr>
            <a:r>
              <a:rPr lang="en-US" sz="2400" dirty="0">
                <a:solidFill>
                  <a:srgbClr val="D00000"/>
                </a:solidFill>
                <a:latin typeface="Helvetica Neue" panose="02000503000000020004" pitchFamily="2" charset="0"/>
              </a:rPr>
              <a:t>Change the subject</a:t>
            </a:r>
          </a:p>
        </p:txBody>
      </p:sp>
      <p:grpSp>
        <p:nvGrpSpPr>
          <p:cNvPr id="16" name="Group 15">
            <a:extLst>
              <a:ext uri="{FF2B5EF4-FFF2-40B4-BE49-F238E27FC236}">
                <a16:creationId xmlns:a16="http://schemas.microsoft.com/office/drawing/2014/main" id="{18E4435B-7237-A340-A1B7-04818AA41B96}"/>
              </a:ext>
            </a:extLst>
          </p:cNvPr>
          <p:cNvGrpSpPr/>
          <p:nvPr/>
        </p:nvGrpSpPr>
        <p:grpSpPr>
          <a:xfrm>
            <a:off x="4036540" y="1279104"/>
            <a:ext cx="4621530" cy="586740"/>
            <a:chOff x="317500" y="317500"/>
            <a:chExt cx="4621530" cy="586740"/>
          </a:xfrm>
        </p:grpSpPr>
        <p:pic>
          <p:nvPicPr>
            <p:cNvPr id="14" name="PFE element 43">
              <a:extLst>
                <a:ext uri="{FF2B5EF4-FFF2-40B4-BE49-F238E27FC236}">
                  <a16:creationId xmlns:a16="http://schemas.microsoft.com/office/drawing/2014/main" id="{2AF6D664-598D-7B48-BA64-5E2F45427165}"/>
                </a:ext>
              </a:extLst>
            </p:cNvPr>
            <p:cNvPicPr>
              <a:picLocks/>
            </p:cNvPicPr>
            <p:nvPr/>
          </p:nvPicPr>
          <p:blipFill>
            <a:blip r:embed="rId5"/>
            <a:stretch>
              <a:fillRect/>
            </a:stretch>
          </p:blipFill>
          <p:spPr>
            <a:xfrm>
              <a:off x="317500" y="317500"/>
              <a:ext cx="4621530" cy="586740"/>
            </a:xfrm>
            <a:prstGeom prst="rect">
              <a:avLst/>
            </a:prstGeom>
          </p:spPr>
        </p:pic>
        <p:sp>
          <p:nvSpPr>
            <p:cNvPr id="15" name="Shape_212">
              <a:extLst>
                <a:ext uri="{FF2B5EF4-FFF2-40B4-BE49-F238E27FC236}">
                  <a16:creationId xmlns:a16="http://schemas.microsoft.com/office/drawing/2014/main" id="{788F0F88-22F1-EC47-AA39-27CCB77555B0}"/>
                </a:ext>
              </a:extLst>
            </p:cNvPr>
            <p:cNvSpPr/>
            <p:nvPr/>
          </p:nvSpPr>
          <p:spPr>
            <a:xfrm>
              <a:off x="317500" y="317500"/>
              <a:ext cx="4621530" cy="586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fehide44" hidden="1">
            <a:extLst>
              <a:ext uri="{FF2B5EF4-FFF2-40B4-BE49-F238E27FC236}">
                <a16:creationId xmlns:a16="http://schemas.microsoft.com/office/drawing/2014/main" id="{050F7116-799E-1D49-863E-1A7058F5B23E}"/>
              </a:ext>
            </a:extLst>
          </p:cNvPr>
          <p:cNvSpPr txBox="1"/>
          <p:nvPr/>
        </p:nvSpPr>
        <p:spPr>
          <a:xfrm>
            <a:off x="4036540" y="1788844"/>
            <a:ext cx="4629459" cy="591641"/>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spcBef>
                <a:spcPts val="1000"/>
              </a:spcBef>
              <a:buClr>
                <a:schemeClr val="dk1"/>
              </a:buClr>
              <a:buSzPct val="100000"/>
              <a:buFont typeface="Arial" panose="020B0604020202020204" pitchFamily="34" charset="0"/>
              <a:buChar char="•"/>
            </a:pPr>
            <a:r>
              <a:rPr lang="en-US" sz="2400" dirty="0">
                <a:solidFill>
                  <a:srgbClr val="D00000"/>
                </a:solidFill>
                <a:latin typeface="Helvetica Neue" panose="02000503000000020004" pitchFamily="2" charset="0"/>
              </a:rPr>
              <a:t>Suggest doing something else</a:t>
            </a:r>
          </a:p>
        </p:txBody>
      </p:sp>
      <p:grpSp>
        <p:nvGrpSpPr>
          <p:cNvPr id="20" name="Group 19">
            <a:extLst>
              <a:ext uri="{FF2B5EF4-FFF2-40B4-BE49-F238E27FC236}">
                <a16:creationId xmlns:a16="http://schemas.microsoft.com/office/drawing/2014/main" id="{9C255212-89F9-6143-B84D-37B859F01AB3}"/>
              </a:ext>
            </a:extLst>
          </p:cNvPr>
          <p:cNvGrpSpPr/>
          <p:nvPr/>
        </p:nvGrpSpPr>
        <p:grpSpPr>
          <a:xfrm>
            <a:off x="4036540" y="1788844"/>
            <a:ext cx="4625340" cy="586740"/>
            <a:chOff x="317500" y="317500"/>
            <a:chExt cx="4625340" cy="586740"/>
          </a:xfrm>
        </p:grpSpPr>
        <p:pic>
          <p:nvPicPr>
            <p:cNvPr id="18" name="PFE element 44">
              <a:extLst>
                <a:ext uri="{FF2B5EF4-FFF2-40B4-BE49-F238E27FC236}">
                  <a16:creationId xmlns:a16="http://schemas.microsoft.com/office/drawing/2014/main" id="{61CA7AB3-B640-F647-9077-1AC1ED2132A7}"/>
                </a:ext>
              </a:extLst>
            </p:cNvPr>
            <p:cNvPicPr>
              <a:picLocks/>
            </p:cNvPicPr>
            <p:nvPr/>
          </p:nvPicPr>
          <p:blipFill>
            <a:blip r:embed="rId6"/>
            <a:stretch>
              <a:fillRect/>
            </a:stretch>
          </p:blipFill>
          <p:spPr>
            <a:xfrm>
              <a:off x="317500" y="317500"/>
              <a:ext cx="4625340" cy="586740"/>
            </a:xfrm>
            <a:prstGeom prst="rect">
              <a:avLst/>
            </a:prstGeom>
          </p:spPr>
        </p:pic>
        <p:sp>
          <p:nvSpPr>
            <p:cNvPr id="19" name="Shape_213">
              <a:extLst>
                <a:ext uri="{FF2B5EF4-FFF2-40B4-BE49-F238E27FC236}">
                  <a16:creationId xmlns:a16="http://schemas.microsoft.com/office/drawing/2014/main" id="{AABEFF97-FBBB-724D-B39F-96CF5AD196FD}"/>
                </a:ext>
              </a:extLst>
            </p:cNvPr>
            <p:cNvSpPr/>
            <p:nvPr/>
          </p:nvSpPr>
          <p:spPr>
            <a:xfrm>
              <a:off x="317500" y="317500"/>
              <a:ext cx="4625340" cy="586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fehide45" hidden="1">
            <a:extLst>
              <a:ext uri="{FF2B5EF4-FFF2-40B4-BE49-F238E27FC236}">
                <a16:creationId xmlns:a16="http://schemas.microsoft.com/office/drawing/2014/main" id="{422EA90A-D1DC-1546-A1AF-D12105B36B64}"/>
              </a:ext>
            </a:extLst>
          </p:cNvPr>
          <p:cNvSpPr txBox="1"/>
          <p:nvPr/>
        </p:nvSpPr>
        <p:spPr>
          <a:xfrm>
            <a:off x="4036540" y="2298584"/>
            <a:ext cx="4629459" cy="591641"/>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1000"/>
              </a:spcBef>
              <a:buClr>
                <a:schemeClr val="dk1"/>
              </a:buClr>
              <a:buSzPct val="100000"/>
              <a:buFont typeface="Arial" panose="020B0604020202020204" pitchFamily="34" charset="0"/>
              <a:buChar char="•"/>
            </a:pPr>
            <a:r>
              <a:rPr lang="en-US" sz="2400" dirty="0">
                <a:solidFill>
                  <a:srgbClr val="D00000"/>
                </a:solidFill>
                <a:latin typeface="Helvetica Neue" panose="02000503000000020004" pitchFamily="2" charset="0"/>
              </a:rPr>
              <a:t>Use humor or sarcasm</a:t>
            </a:r>
          </a:p>
        </p:txBody>
      </p:sp>
      <p:grpSp>
        <p:nvGrpSpPr>
          <p:cNvPr id="24" name="Group 23">
            <a:extLst>
              <a:ext uri="{FF2B5EF4-FFF2-40B4-BE49-F238E27FC236}">
                <a16:creationId xmlns:a16="http://schemas.microsoft.com/office/drawing/2014/main" id="{DCE38CEA-670A-D54D-84E0-27CE84506E11}"/>
              </a:ext>
            </a:extLst>
          </p:cNvPr>
          <p:cNvGrpSpPr/>
          <p:nvPr/>
        </p:nvGrpSpPr>
        <p:grpSpPr>
          <a:xfrm>
            <a:off x="4036540" y="2295319"/>
            <a:ext cx="4621530" cy="598170"/>
            <a:chOff x="317500" y="317500"/>
            <a:chExt cx="4621530" cy="598170"/>
          </a:xfrm>
        </p:grpSpPr>
        <p:pic>
          <p:nvPicPr>
            <p:cNvPr id="22" name="PFE element 45">
              <a:extLst>
                <a:ext uri="{FF2B5EF4-FFF2-40B4-BE49-F238E27FC236}">
                  <a16:creationId xmlns:a16="http://schemas.microsoft.com/office/drawing/2014/main" id="{D64D7C0D-2A3E-5A41-9F01-0AB1BD0B6F2D}"/>
                </a:ext>
              </a:extLst>
            </p:cNvPr>
            <p:cNvPicPr>
              <a:picLocks/>
            </p:cNvPicPr>
            <p:nvPr/>
          </p:nvPicPr>
          <p:blipFill>
            <a:blip r:embed="rId7"/>
            <a:stretch>
              <a:fillRect/>
            </a:stretch>
          </p:blipFill>
          <p:spPr>
            <a:xfrm>
              <a:off x="317500" y="317500"/>
              <a:ext cx="4621530" cy="598170"/>
            </a:xfrm>
            <a:prstGeom prst="rect">
              <a:avLst/>
            </a:prstGeom>
          </p:spPr>
        </p:pic>
        <p:sp>
          <p:nvSpPr>
            <p:cNvPr id="23" name="Shape_214">
              <a:extLst>
                <a:ext uri="{FF2B5EF4-FFF2-40B4-BE49-F238E27FC236}">
                  <a16:creationId xmlns:a16="http://schemas.microsoft.com/office/drawing/2014/main" id="{6930477F-98D0-3341-B05D-80DCA9CB20CA}"/>
                </a:ext>
              </a:extLst>
            </p:cNvPr>
            <p:cNvSpPr/>
            <p:nvPr/>
          </p:nvSpPr>
          <p:spPr>
            <a:xfrm>
              <a:off x="317500" y="317500"/>
              <a:ext cx="4621530" cy="5981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42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6" grpId="0" uiExpand="1" build="allAtOnce"/>
      <p:bldP spid="7"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46">
            <a:extLst>
              <a:ext uri="{FF2B5EF4-FFF2-40B4-BE49-F238E27FC236}">
                <a16:creationId xmlns:a16="http://schemas.microsoft.com/office/drawing/2014/main" id="{8BCF1A8F-A9F9-A942-83FC-6299C22DC17D}"/>
              </a:ext>
            </a:extLst>
          </p:cNvPr>
          <p:cNvPicPr>
            <a:picLocks/>
          </p:cNvPicPr>
          <p:nvPr/>
        </p:nvPicPr>
        <p:blipFill>
          <a:blip r:embed="rId5"/>
          <a:stretch>
            <a:fillRect/>
          </a:stretch>
        </p:blipFill>
        <p:spPr>
          <a:xfrm>
            <a:off x="487086" y="546360"/>
            <a:ext cx="7886700" cy="524154"/>
          </a:xfrm>
          <a:prstGeom prst="rect">
            <a:avLst/>
          </a:prstGeom>
        </p:spPr>
      </p:pic>
      <p:sp>
        <p:nvSpPr>
          <p:cNvPr id="3" name="pfehide47" hidden="1">
            <a:extLst>
              <a:ext uri="{FF2B5EF4-FFF2-40B4-BE49-F238E27FC236}">
                <a16:creationId xmlns:a16="http://schemas.microsoft.com/office/drawing/2014/main" id="{193576DE-6190-A240-AE0A-831A97DC4AAC}"/>
              </a:ext>
            </a:extLst>
          </p:cNvPr>
          <p:cNvSpPr txBox="1"/>
          <p:nvPr/>
        </p:nvSpPr>
        <p:spPr>
          <a:xfrm>
            <a:off x="494706" y="1394460"/>
            <a:ext cx="4168140" cy="3631763"/>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1600" dirty="0">
                <a:latin typeface="Helvetica Neue" panose="02000503000000020004" pitchFamily="2" charset="0"/>
              </a:rPr>
              <a:t>2 – 4 minutes long </a:t>
            </a:r>
          </a:p>
          <a:p>
            <a:pPr marL="285750" indent="-285750">
              <a:spcAft>
                <a:spcPts val="1200"/>
              </a:spcAft>
              <a:buFont typeface="Arial" panose="020B0604020202020204" pitchFamily="34" charset="0"/>
              <a:buChar char="•"/>
            </a:pPr>
            <a:r>
              <a:rPr lang="en-US" sz="1600" dirty="0">
                <a:latin typeface="Helvetica Neue" panose="02000503000000020004" pitchFamily="2" charset="0"/>
              </a:rPr>
              <a:t>Start with the scenario </a:t>
            </a:r>
          </a:p>
          <a:p>
            <a:pPr marL="285750" indent="-285750">
              <a:spcAft>
                <a:spcPts val="1200"/>
              </a:spcAft>
              <a:buFont typeface="Arial" panose="020B0604020202020204" pitchFamily="34" charset="0"/>
              <a:buChar char="•"/>
            </a:pPr>
            <a:r>
              <a:rPr lang="en-US" sz="1600" dirty="0">
                <a:latin typeface="Helvetica Neue" panose="02000503000000020004" pitchFamily="2" charset="0"/>
              </a:rPr>
              <a:t>Include all students in your group</a:t>
            </a:r>
          </a:p>
          <a:p>
            <a:pPr marL="285750" indent="-285750">
              <a:spcAft>
                <a:spcPts val="1200"/>
              </a:spcAft>
              <a:buFont typeface="Arial" panose="020B0604020202020204" pitchFamily="34" charset="0"/>
              <a:buChar char="•"/>
            </a:pPr>
            <a:r>
              <a:rPr lang="en-US" sz="1600" dirty="0">
                <a:latin typeface="Helvetica Neue" panose="02000503000000020004" pitchFamily="2" charset="0"/>
              </a:rPr>
              <a:t>Include a direct refusal</a:t>
            </a:r>
          </a:p>
          <a:p>
            <a:pPr marL="285750" indent="-285750">
              <a:spcAft>
                <a:spcPts val="1200"/>
              </a:spcAft>
              <a:buFont typeface="Arial" panose="020B0604020202020204" pitchFamily="34" charset="0"/>
              <a:buChar char="•"/>
            </a:pPr>
            <a:r>
              <a:rPr lang="en-US" sz="1600" dirty="0">
                <a:latin typeface="Helvetica Neue" panose="02000503000000020004" pitchFamily="2" charset="0"/>
              </a:rPr>
              <a:t>Can include other ways to say no</a:t>
            </a:r>
          </a:p>
          <a:p>
            <a:pPr marL="285750" indent="-285750">
              <a:spcAft>
                <a:spcPts val="1200"/>
              </a:spcAft>
              <a:buFont typeface="Arial" panose="020B0604020202020204" pitchFamily="34" charset="0"/>
              <a:buChar char="•"/>
            </a:pPr>
            <a:r>
              <a:rPr lang="en-US" sz="1600" dirty="0">
                <a:latin typeface="Helvetica Neue" panose="02000503000000020004" pitchFamily="2" charset="0"/>
              </a:rPr>
              <a:t>Include an exit strategy to leave the situation</a:t>
            </a:r>
          </a:p>
          <a:p>
            <a:pPr marL="285750" indent="-285750">
              <a:spcAft>
                <a:spcPts val="1200"/>
              </a:spcAft>
              <a:buFont typeface="Arial" panose="020B0604020202020204" pitchFamily="34" charset="0"/>
              <a:buChar char="•"/>
            </a:pPr>
            <a:r>
              <a:rPr lang="en-US" sz="1600" dirty="0">
                <a:latin typeface="Helvetica Neue" panose="02000503000000020004" pitchFamily="2" charset="0"/>
              </a:rPr>
              <a:t>Have fun! </a:t>
            </a:r>
          </a:p>
          <a:p>
            <a:pPr marL="285750" indent="-285750">
              <a:buFont typeface="Arial" panose="020B0604020202020204" pitchFamily="34" charset="0"/>
              <a:buChar char="•"/>
            </a:pPr>
            <a:endParaRPr lang="en-US" sz="1600" dirty="0">
              <a:latin typeface="Helvetica Neue" panose="02000503000000020004" pitchFamily="2" charset="0"/>
            </a:endParaRPr>
          </a:p>
          <a:p>
            <a:pPr marL="285750" indent="-285750">
              <a:buFont typeface="Arial" panose="020B0604020202020204" pitchFamily="34" charset="0"/>
              <a:buChar char="•"/>
            </a:pPr>
            <a:endParaRPr lang="en-US" sz="1600" dirty="0">
              <a:latin typeface="Helvetica Neue" panose="02000503000000020004" pitchFamily="2" charset="0"/>
            </a:endParaRPr>
          </a:p>
        </p:txBody>
      </p:sp>
      <p:grpSp>
        <p:nvGrpSpPr>
          <p:cNvPr id="18" name="Group 17">
            <a:extLst>
              <a:ext uri="{FF2B5EF4-FFF2-40B4-BE49-F238E27FC236}">
                <a16:creationId xmlns:a16="http://schemas.microsoft.com/office/drawing/2014/main" id="{0D0DE859-02F6-BB4D-9EEA-F013CCBAC105}"/>
              </a:ext>
            </a:extLst>
          </p:cNvPr>
          <p:cNvGrpSpPr/>
          <p:nvPr/>
        </p:nvGrpSpPr>
        <p:grpSpPr>
          <a:xfrm>
            <a:off x="494706" y="1392971"/>
            <a:ext cx="4168140" cy="3634740"/>
            <a:chOff x="317500" y="317500"/>
            <a:chExt cx="4168140" cy="3634740"/>
          </a:xfrm>
        </p:grpSpPr>
        <p:pic>
          <p:nvPicPr>
            <p:cNvPr id="16" name="PFE element 47">
              <a:extLst>
                <a:ext uri="{FF2B5EF4-FFF2-40B4-BE49-F238E27FC236}">
                  <a16:creationId xmlns:a16="http://schemas.microsoft.com/office/drawing/2014/main" id="{926E2C6B-B895-F44D-90B6-850648BE75F4}"/>
                </a:ext>
              </a:extLst>
            </p:cNvPr>
            <p:cNvPicPr>
              <a:picLocks/>
            </p:cNvPicPr>
            <p:nvPr/>
          </p:nvPicPr>
          <p:blipFill>
            <a:blip r:embed="rId6"/>
            <a:stretch>
              <a:fillRect/>
            </a:stretch>
          </p:blipFill>
          <p:spPr>
            <a:xfrm>
              <a:off x="317500" y="317500"/>
              <a:ext cx="4168140" cy="3634740"/>
            </a:xfrm>
            <a:prstGeom prst="rect">
              <a:avLst/>
            </a:prstGeom>
          </p:spPr>
        </p:pic>
        <p:sp>
          <p:nvSpPr>
            <p:cNvPr id="17" name="Shape_215">
              <a:extLst>
                <a:ext uri="{FF2B5EF4-FFF2-40B4-BE49-F238E27FC236}">
                  <a16:creationId xmlns:a16="http://schemas.microsoft.com/office/drawing/2014/main" id="{3C35392A-6FD3-0A4A-AF7D-907BB94927CD}"/>
                </a:ext>
              </a:extLst>
            </p:cNvPr>
            <p:cNvSpPr/>
            <p:nvPr/>
          </p:nvSpPr>
          <p:spPr>
            <a:xfrm>
              <a:off x="317500" y="317500"/>
              <a:ext cx="4168140" cy="36347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FE element 48">
            <a:extLst>
              <a:ext uri="{FF2B5EF4-FFF2-40B4-BE49-F238E27FC236}">
                <a16:creationId xmlns:a16="http://schemas.microsoft.com/office/drawing/2014/main" id="{86CA725F-B1B3-D24E-A31D-C94D3FA7FD29}"/>
              </a:ext>
            </a:extLst>
          </p:cNvPr>
          <p:cNvPicPr>
            <a:picLocks/>
          </p:cNvPicPr>
          <p:nvPr/>
        </p:nvPicPr>
        <p:blipFill>
          <a:blip r:embed="rId7"/>
          <a:stretch>
            <a:fillRect/>
          </a:stretch>
        </p:blipFill>
        <p:spPr>
          <a:xfrm>
            <a:off x="6117985" y="3024680"/>
            <a:ext cx="1676400" cy="280467"/>
          </a:xfrm>
          <a:prstGeom prst="rect">
            <a:avLst/>
          </a:prstGeom>
        </p:spPr>
      </p:pic>
      <p:pic>
        <p:nvPicPr>
          <p:cNvPr id="22" name="PFE element 49">
            <a:extLst>
              <a:ext uri="{FF2B5EF4-FFF2-40B4-BE49-F238E27FC236}">
                <a16:creationId xmlns:a16="http://schemas.microsoft.com/office/drawing/2014/main" id="{0E4A24C3-415E-4743-AB18-18DDC9A37A01}"/>
              </a:ext>
            </a:extLst>
          </p:cNvPr>
          <p:cNvPicPr>
            <a:picLocks/>
          </p:cNvPicPr>
          <p:nvPr/>
        </p:nvPicPr>
        <p:blipFill>
          <a:blip r:embed="rId8"/>
          <a:stretch>
            <a:fillRect/>
          </a:stretch>
        </p:blipFill>
        <p:spPr>
          <a:xfrm>
            <a:off x="6117985" y="5396859"/>
            <a:ext cx="1676400" cy="253573"/>
          </a:xfrm>
          <a:prstGeom prst="rect">
            <a:avLst/>
          </a:prstGeom>
        </p:spPr>
      </p:pic>
      <p:pic>
        <p:nvPicPr>
          <p:cNvPr id="12" name="MS900074799[1].wav">
            <a:hlinkClick r:id="" action="ppaction://media"/>
            <a:extLst>
              <a:ext uri="{FF2B5EF4-FFF2-40B4-BE49-F238E27FC236}">
                <a16:creationId xmlns:a16="http://schemas.microsoft.com/office/drawing/2014/main" id="{32373886-14AB-8E42-BBCD-CF71A6E5F297}"/>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6832472" y="4095501"/>
            <a:ext cx="244475" cy="244475"/>
          </a:xfrm>
          <a:prstGeom prst="rect">
            <a:avLst/>
          </a:prstGeom>
        </p:spPr>
      </p:pic>
      <p:sp>
        <p:nvSpPr>
          <p:cNvPr id="13" name="Oval 12">
            <a:extLst>
              <a:ext uri="{FF2B5EF4-FFF2-40B4-BE49-F238E27FC236}">
                <a16:creationId xmlns:a16="http://schemas.microsoft.com/office/drawing/2014/main" id="{5B822FB4-DB68-1A44-B48B-DBA22C3810CC}"/>
              </a:ext>
            </a:extLst>
          </p:cNvPr>
          <p:cNvSpPr/>
          <p:nvPr/>
        </p:nvSpPr>
        <p:spPr>
          <a:xfrm>
            <a:off x="5896368" y="3303413"/>
            <a:ext cx="2052228" cy="205222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F595C2D4-BB9F-7342-9C2D-2E2CEDE41431}"/>
              </a:ext>
            </a:extLst>
          </p:cNvPr>
          <p:cNvSpPr/>
          <p:nvPr/>
        </p:nvSpPr>
        <p:spPr>
          <a:xfrm>
            <a:off x="5918867" y="3303413"/>
            <a:ext cx="2052228" cy="2052228"/>
          </a:xfrm>
          <a:prstGeom prst="ellipse">
            <a:avLst/>
          </a:prstGeom>
          <a:solidFill>
            <a:srgbClr val="D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Tree>
    <p:extLst>
      <p:ext uri="{BB962C8B-B14F-4D97-AF65-F5344CB8AC3E}">
        <p14:creationId xmlns:p14="http://schemas.microsoft.com/office/powerpoint/2010/main" val="421255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60000"/>
                                        <p:tgtEl>
                                          <p:spTgt spid="14"/>
                                        </p:tgtEl>
                                      </p:cBhvr>
                                    </p:animEffec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2178" fill="hold"/>
                                        <p:tgtEl>
                                          <p:spTgt spid="12"/>
                                        </p:tgtEl>
                                      </p:cBhvr>
                                    </p:cmd>
                                  </p:childTnLst>
                                </p:cTn>
                              </p:par>
                            </p:childTnLst>
                          </p:cTn>
                        </p:par>
                      </p:childTnLst>
                    </p:cTn>
                  </p:par>
                </p:childTnLst>
              </p:cTn>
              <p:nextCondLst>
                <p:cond evt="onClick" delay="0">
                  <p:tgtEl>
                    <p:spTgt spid="13"/>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3" grpId="0"/>
      <p:bldP spid="14" grpId="0" animBg="1"/>
    </p:bldLst>
  </p:timing>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34445"/>
      </a:hlink>
      <a:folHlink>
        <a:srgbClr val="CB8B1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6" ma:contentTypeDescription="Create a new document." ma:contentTypeScope="" ma:versionID="bfe987e1ce5118066d623e145db59fd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0cdbfd95f0c159ddc919bc4ea2351834"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BC9A9-5C3B-4905-AF5A-95985E871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3589DD-34FB-4995-8418-1190E39AF981}">
  <ds:schemaRefs>
    <ds:schemaRef ds:uri="http://schemas.microsoft.com/office/2006/documentManagement/types"/>
    <ds:schemaRef ds:uri="http://purl.org/dc/terms/"/>
    <ds:schemaRef ds:uri="2f80ae54-6d9f-4f2a-b7e8-58987361d6c8"/>
    <ds:schemaRef ds:uri="http://schemas.microsoft.com/sharepoint/v3"/>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infopath/2007/PartnerControls"/>
    <ds:schemaRef ds:uri="0b5f8546-f232-423b-b5ab-b50858856574"/>
    <ds:schemaRef ds:uri="http://purl.org/dc/dcmitype/"/>
  </ds:schemaRefs>
</ds:datastoreItem>
</file>

<file path=customXml/itemProps3.xml><?xml version="1.0" encoding="utf-8"?>
<ds:datastoreItem xmlns:ds="http://schemas.openxmlformats.org/officeDocument/2006/customXml" ds:itemID="{B1433532-96D3-4A56-8F53-16A09FF364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13625</TotalTime>
  <Words>2465</Words>
  <Application>Microsoft Macintosh PowerPoint</Application>
  <PresentationFormat>On-screen Show (4:3)</PresentationFormat>
  <Paragraphs>191</Paragraphs>
  <Slides>12</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Arial,Sans-Serif</vt:lpstr>
      <vt:lpstr>Calibri</vt:lpstr>
      <vt:lpstr>Courier New</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Alexandra Waters</cp:lastModifiedBy>
  <cp:revision>881</cp:revision>
  <dcterms:created xsi:type="dcterms:W3CDTF">2018-10-31T19:03:45Z</dcterms:created>
  <dcterms:modified xsi:type="dcterms:W3CDTF">2020-03-05T20:59:24Z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