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autoCompressPictures="0">
  <p:sldMasterIdLst>
    <p:sldMasterId id="2147483660" r:id="rId4"/>
  </p:sldMasterIdLst>
  <p:notesMasterIdLst>
    <p:notesMasterId r:id="rId25"/>
  </p:notesMasterIdLst>
  <p:sldIdLst>
    <p:sldId id="324" r:id="rId5"/>
    <p:sldId id="327" r:id="rId6"/>
    <p:sldId id="328" r:id="rId7"/>
    <p:sldId id="329" r:id="rId8"/>
    <p:sldId id="330" r:id="rId9"/>
    <p:sldId id="331" r:id="rId10"/>
    <p:sldId id="332" r:id="rId11"/>
    <p:sldId id="333" r:id="rId12"/>
    <p:sldId id="334" r:id="rId13"/>
    <p:sldId id="335" r:id="rId14"/>
    <p:sldId id="336" r:id="rId15"/>
    <p:sldId id="337" r:id="rId16"/>
    <p:sldId id="338" r:id="rId17"/>
    <p:sldId id="339" r:id="rId18"/>
    <p:sldId id="340" r:id="rId19"/>
    <p:sldId id="341" r:id="rId20"/>
    <p:sldId id="342" r:id="rId21"/>
    <p:sldId id="347" r:id="rId22"/>
    <p:sldId id="345" r:id="rId23"/>
    <p:sldId id="344"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xandra Waters" initials="AW" lastIdx="1" clrIdx="0">
    <p:extLst>
      <p:ext uri="{19B8F6BF-5375-455C-9EA6-DF929625EA0E}">
        <p15:presenceInfo xmlns:p15="http://schemas.microsoft.com/office/powerpoint/2012/main" userId="S::awaters@discoveryed.com::b33f2956-bb6e-4fa9-b718-828214757b9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C0000"/>
    <a:srgbClr val="D00000"/>
    <a:srgbClr val="8C8C8C"/>
    <a:srgbClr val="505050"/>
    <a:srgbClr val="09A7E3"/>
    <a:srgbClr val="7D3F98"/>
    <a:srgbClr val="021F42"/>
    <a:srgbClr val="00A78E"/>
    <a:srgbClr val="D61D23"/>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54"/>
    <p:restoredTop sz="52381"/>
  </p:normalViewPr>
  <p:slideViewPr>
    <p:cSldViewPr snapToGrid="0" snapToObjects="1">
      <p:cViewPr varScale="1">
        <p:scale>
          <a:sx n="63" d="100"/>
          <a:sy n="63" d="100"/>
        </p:scale>
        <p:origin x="360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2AFB09-CA9F-A846-BA92-FB9C6FFBAE5F}" type="datetimeFigureOut">
              <a:rPr lang="en-US" smtClean="0"/>
              <a:t>7/16/2020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CEF493-EB7F-8246-859E-EACAE6E1125D}" type="slidenum">
              <a:rPr lang="en-US" smtClean="0"/>
              <a:t>‹#›</a:t>
            </a:fld>
            <a:endParaRPr lang="en-US"/>
          </a:p>
        </p:txBody>
      </p:sp>
    </p:spTree>
    <p:extLst>
      <p:ext uri="{BB962C8B-B14F-4D97-AF65-F5344CB8AC3E}">
        <p14:creationId xmlns:p14="http://schemas.microsoft.com/office/powerpoint/2010/main" val="9379855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CEF493-EB7F-8246-859E-EACAE6E1125D}" type="slidenum">
              <a:rPr lang="en-US" smtClean="0"/>
              <a:t>0</a:t>
            </a:fld>
            <a:endParaRPr lang="en-US"/>
          </a:p>
        </p:txBody>
      </p:sp>
    </p:spTree>
    <p:extLst>
      <p:ext uri="{BB962C8B-B14F-4D97-AF65-F5344CB8AC3E}">
        <p14:creationId xmlns:p14="http://schemas.microsoft.com/office/powerpoint/2010/main" val="1389106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b="1" dirty="0"/>
              <a:t>Instructor notes</a:t>
            </a:r>
            <a:r>
              <a:rPr lang="en-US" dirty="0"/>
              <a:t>: </a:t>
            </a:r>
          </a:p>
          <a:p>
            <a:pPr lvl="0"/>
            <a:r>
              <a:rPr lang="en-US" sz="1200" b="0" i="0" u="none" strike="noStrike" cap="none" dirty="0">
                <a:solidFill>
                  <a:schemeClr val="dk1"/>
                </a:solidFill>
                <a:effectLst/>
                <a:latin typeface="+mn-lt"/>
                <a:ea typeface="Calibri"/>
                <a:cs typeface="Calibri"/>
                <a:sym typeface="Calibri"/>
              </a:rPr>
              <a:t>Substance misuse is when people start to use a substance, like drugs or alcohol, for non-medical purposes in a manner that’s harmful to themselves or others.</a:t>
            </a:r>
            <a:br>
              <a:rPr lang="en-US" sz="1200" b="0" i="0" u="none" strike="noStrike" cap="none" dirty="0">
                <a:solidFill>
                  <a:schemeClr val="dk1"/>
                </a:solidFill>
                <a:effectLst/>
                <a:latin typeface="+mn-lt"/>
                <a:ea typeface="Calibri"/>
                <a:cs typeface="Calibri"/>
                <a:sym typeface="Calibri"/>
              </a:rPr>
            </a:br>
            <a:endParaRPr lang="en-US" sz="1200" b="0" i="0" u="none" strike="noStrike" cap="none" dirty="0">
              <a:solidFill>
                <a:schemeClr val="dk1"/>
              </a:solidFill>
              <a:effectLst/>
              <a:latin typeface="+mn-lt"/>
              <a:ea typeface="Calibri"/>
              <a:cs typeface="Calibri"/>
              <a:sym typeface="Calibri"/>
            </a:endParaRPr>
          </a:p>
          <a:p>
            <a:pPr lvl="0"/>
            <a:r>
              <a:rPr lang="en-US" sz="1200" b="0" i="0" u="none" strike="noStrike" cap="none" dirty="0">
                <a:solidFill>
                  <a:schemeClr val="dk1"/>
                </a:solidFill>
                <a:effectLst/>
                <a:latin typeface="+mn-lt"/>
                <a:ea typeface="Calibri"/>
                <a:cs typeface="Calibri"/>
                <a:sym typeface="Calibri"/>
              </a:rPr>
              <a:t>Click to reveal the ways in which a person can misuse prescription drugs. Ask 2-3 volunteers to share what they think would happen to themselves or someone they know if they misused a prescription medication. Anticipated responses might include: it can lead to substance use disorder or addiction, it can cause overdose or death, etc.</a:t>
            </a:r>
            <a:br>
              <a:rPr lang="en-US" sz="1200" b="0" i="0" u="none" strike="noStrike" cap="none" dirty="0">
                <a:solidFill>
                  <a:schemeClr val="dk1"/>
                </a:solidFill>
                <a:effectLst/>
                <a:latin typeface="+mn-lt"/>
                <a:ea typeface="Calibri"/>
                <a:cs typeface="Calibri"/>
                <a:sym typeface="Calibri"/>
              </a:rPr>
            </a:br>
            <a:endParaRPr lang="en-US" sz="1200" b="0" i="0" u="none" strike="noStrike" cap="none" dirty="0">
              <a:solidFill>
                <a:schemeClr val="dk1"/>
              </a:solidFill>
              <a:effectLst/>
              <a:latin typeface="+mn-lt"/>
              <a:ea typeface="Calibri"/>
              <a:cs typeface="Calibri"/>
              <a:sym typeface="Calibri"/>
            </a:endParaRPr>
          </a:p>
          <a:p>
            <a:pPr lvl="0"/>
            <a:r>
              <a:rPr lang="en-US" sz="1200" b="0" i="0" u="none" strike="noStrike" cap="none" dirty="0">
                <a:solidFill>
                  <a:schemeClr val="dk1"/>
                </a:solidFill>
                <a:effectLst/>
                <a:latin typeface="+mn-lt"/>
                <a:ea typeface="Calibri"/>
                <a:cs typeface="Calibri"/>
                <a:sym typeface="Calibri"/>
              </a:rPr>
              <a:t>Reinforce that not all opioids contain the same potency or strength, and only a doctor can prescribe the correct form. Therefore, the dosage prescribed for someone else can be wrong for you, can be risky, and ultimately can lead to overdose or death. It is also important that students understand that buying drugs anywhere other than a pharmacy can run the risk of being laced with ultra-potent synthetic drugs, such as Fentanyl or </a:t>
            </a:r>
            <a:r>
              <a:rPr lang="en-US" sz="1200" b="0" i="0" u="none" strike="noStrike" cap="none" dirty="0" err="1">
                <a:solidFill>
                  <a:schemeClr val="dk1"/>
                </a:solidFill>
                <a:effectLst/>
                <a:latin typeface="+mn-lt"/>
                <a:ea typeface="Calibri"/>
                <a:cs typeface="Calibri"/>
                <a:sym typeface="Calibri"/>
              </a:rPr>
              <a:t>Carfentanyl</a:t>
            </a:r>
            <a:r>
              <a:rPr lang="en-US" sz="1200" b="0" i="0" u="none" strike="noStrike" cap="none" dirty="0">
                <a:solidFill>
                  <a:schemeClr val="dk1"/>
                </a:solidFill>
                <a:effectLst/>
                <a:latin typeface="+mn-lt"/>
                <a:ea typeface="Calibri"/>
                <a:cs typeface="Calibri"/>
                <a:sym typeface="Calibri"/>
              </a:rPr>
              <a:t>.</a:t>
            </a:r>
            <a:br>
              <a:rPr lang="en-US" sz="1200" b="0" i="0" u="none" strike="noStrike" cap="none" dirty="0">
                <a:solidFill>
                  <a:schemeClr val="dk1"/>
                </a:solidFill>
                <a:effectLst/>
                <a:latin typeface="+mn-lt"/>
                <a:ea typeface="Calibri"/>
                <a:cs typeface="Calibri"/>
                <a:sym typeface="Calibri"/>
              </a:rPr>
            </a:br>
            <a:endParaRPr lang="en-US" sz="1200" b="0" i="0" u="none" strike="noStrike" cap="none" dirty="0">
              <a:solidFill>
                <a:schemeClr val="dk1"/>
              </a:solidFill>
              <a:effectLst/>
              <a:latin typeface="+mn-lt"/>
              <a:ea typeface="Calibri"/>
              <a:cs typeface="Calibri"/>
              <a:sym typeface="Calibri"/>
            </a:endParaRPr>
          </a:p>
          <a:p>
            <a:endParaRPr lang="en-US" sz="1200" b="0" i="0" u="none" strike="noStrike" cap="none" dirty="0">
              <a:solidFill>
                <a:schemeClr val="dk1"/>
              </a:solidFill>
              <a:effectLst/>
              <a:latin typeface="+mn-lt"/>
              <a:ea typeface="Calibri"/>
              <a:cs typeface="Calibri"/>
              <a:sym typeface="Calibri"/>
            </a:endParaRPr>
          </a:p>
          <a:p>
            <a:r>
              <a:rPr lang="en-US" sz="1200" b="1" i="0" u="none" strike="noStrike" cap="none" dirty="0">
                <a:solidFill>
                  <a:schemeClr val="dk1"/>
                </a:solidFill>
                <a:effectLst/>
                <a:latin typeface="+mn-lt"/>
                <a:ea typeface="Calibri"/>
                <a:cs typeface="Calibri"/>
                <a:sym typeface="Calibri"/>
              </a:rPr>
              <a:t>Key Talking Points: </a:t>
            </a:r>
            <a:endParaRPr lang="en-US" sz="1200" b="0" i="0" u="none" strike="noStrike" cap="none" dirty="0">
              <a:solidFill>
                <a:schemeClr val="dk1"/>
              </a:solidFill>
              <a:effectLst/>
              <a:latin typeface="+mn-lt"/>
              <a:ea typeface="Calibri"/>
              <a:cs typeface="Calibri"/>
              <a:sym typeface="Calibri"/>
            </a:endParaRPr>
          </a:p>
          <a:p>
            <a:pPr lvl="0"/>
            <a:r>
              <a:rPr lang="en-US" sz="1200" b="0" i="0" u="none" strike="noStrike" cap="none" dirty="0">
                <a:solidFill>
                  <a:schemeClr val="dk1"/>
                </a:solidFill>
                <a:effectLst/>
                <a:latin typeface="+mn-lt"/>
                <a:ea typeface="Calibri"/>
                <a:cs typeface="Calibri"/>
                <a:sym typeface="Calibri"/>
              </a:rPr>
              <a:t>-When a drug is used in a manner other than how it was prescribed, it is referred to as misuse.</a:t>
            </a:r>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9</a:t>
            </a:fld>
            <a:endParaRPr lang="en-US"/>
          </a:p>
        </p:txBody>
      </p:sp>
    </p:spTree>
    <p:extLst>
      <p:ext uri="{BB962C8B-B14F-4D97-AF65-F5344CB8AC3E}">
        <p14:creationId xmlns:p14="http://schemas.microsoft.com/office/powerpoint/2010/main" val="26276617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b="1" dirty="0"/>
              <a:t>Instructor notes</a:t>
            </a:r>
            <a:r>
              <a:rPr lang="en-US" dirty="0"/>
              <a:t>: </a:t>
            </a:r>
          </a:p>
          <a:p>
            <a:r>
              <a:rPr lang="en-US" dirty="0"/>
              <a:t>Now that students have explored opioids’ effects on the body and substance misuse, they will learn other common signs and symptoms of an individual misusing substances, like opioids. </a:t>
            </a:r>
          </a:p>
          <a:p>
            <a:endParaRPr lang="en-US" dirty="0"/>
          </a:p>
          <a:p>
            <a:r>
              <a:rPr lang="en-US" dirty="0"/>
              <a:t>Click to reveal some of the physical signs/symptoms of substance misuse.</a:t>
            </a:r>
          </a:p>
          <a:p>
            <a:endParaRPr lang="en-US" dirty="0"/>
          </a:p>
          <a:p>
            <a:r>
              <a:rPr lang="en-US" dirty="0"/>
              <a:t>Click again and explain the behavioral signs/symptoms of substance misuse.</a:t>
            </a:r>
          </a:p>
          <a:p>
            <a:endParaRPr lang="en-US" dirty="0"/>
          </a:p>
          <a:p>
            <a:r>
              <a:rPr lang="en-US" dirty="0"/>
              <a:t>Lastly, click to reveal other common signs and symptoms of misusing opioids.</a:t>
            </a:r>
          </a:p>
          <a:p>
            <a:endParaRPr lang="en-US" dirty="0"/>
          </a:p>
          <a:p>
            <a:r>
              <a:rPr lang="en-US" b="1" dirty="0"/>
              <a:t>Key Talking Points:</a:t>
            </a:r>
            <a:endParaRPr lang="en-US" dirty="0"/>
          </a:p>
          <a:p>
            <a:r>
              <a:rPr lang="en-US" dirty="0"/>
              <a:t>-Common signs and symptoms of substance misuse can be physical, behavioral, or be displayed in new habits or preoccupations.</a:t>
            </a:r>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10</a:t>
            </a:fld>
            <a:endParaRPr lang="en-US"/>
          </a:p>
        </p:txBody>
      </p:sp>
    </p:spTree>
    <p:extLst>
      <p:ext uri="{BB962C8B-B14F-4D97-AF65-F5344CB8AC3E}">
        <p14:creationId xmlns:p14="http://schemas.microsoft.com/office/powerpoint/2010/main" val="42551651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b="1" dirty="0"/>
              <a:t>Instructor Notes:</a:t>
            </a:r>
          </a:p>
          <a:p>
            <a:pPr>
              <a:defRPr/>
            </a:pPr>
            <a:r>
              <a:rPr lang="en-US" sz="1200" b="0" i="0" u="none" strike="noStrike" cap="none" dirty="0">
                <a:solidFill>
                  <a:schemeClr val="dk1"/>
                </a:solidFill>
                <a:effectLst/>
                <a:latin typeface="+mn-lt"/>
                <a:ea typeface="Calibri"/>
                <a:cs typeface="Calibri"/>
                <a:sym typeface="Calibri"/>
              </a:rPr>
              <a:t>Define substance use disorder (SUD) as a disease that affects a person’s brain and behavior and leads to an inability to control the use of legal or illegal drugs. </a:t>
            </a:r>
            <a:r>
              <a:rPr lang="en-US" dirty="0"/>
              <a:t>Explain </a:t>
            </a:r>
            <a:r>
              <a:rPr lang="en-US" sz="1200" b="0" i="0" u="none" strike="noStrike" cap="none" dirty="0">
                <a:solidFill>
                  <a:schemeClr val="dk1"/>
                </a:solidFill>
                <a:effectLst/>
                <a:latin typeface="+mn-lt"/>
                <a:ea typeface="Calibri"/>
                <a:cs typeface="Calibri"/>
                <a:sym typeface="Calibri"/>
              </a:rPr>
              <a:t>this is a disease with repeated actions that will cause the nerve cells to communicate differently—</a:t>
            </a:r>
            <a:r>
              <a:rPr lang="en-US" dirty="0"/>
              <a:t>a cycle that involves binging on drugs, becoming intoxicated, withdrawal, and the preoccupation with using more drugs. </a:t>
            </a:r>
            <a:endParaRPr lang="en-US" sz="1200" b="0" i="0" u="none" strike="noStrike" cap="none" dirty="0">
              <a:solidFill>
                <a:schemeClr val="dk1"/>
              </a:solidFill>
              <a:effectLst/>
              <a:latin typeface="+mn-lt"/>
              <a:ea typeface="Calibri"/>
              <a:cs typeface="Calibri"/>
            </a:endParaRPr>
          </a:p>
          <a:p>
            <a:pPr lvl="0"/>
            <a:endParaRPr lang="en-US" sz="1200" b="0" i="0" u="none" strike="noStrike" cap="none" dirty="0">
              <a:solidFill>
                <a:schemeClr val="dk1"/>
              </a:solidFill>
              <a:effectLst/>
              <a:latin typeface="+mn-lt"/>
              <a:ea typeface="Calibri"/>
              <a:cs typeface="Calibri"/>
              <a:sym typeface="Calibri"/>
            </a:endParaRPr>
          </a:p>
          <a:p>
            <a:r>
              <a:rPr lang="en-US" sz="1200" b="0" i="0" u="none" strike="noStrike" cap="none" dirty="0">
                <a:solidFill>
                  <a:schemeClr val="dk1"/>
                </a:solidFill>
                <a:effectLst/>
                <a:latin typeface="+mn-lt"/>
                <a:ea typeface="Calibri"/>
                <a:cs typeface="Calibri"/>
                <a:sym typeface="Calibri"/>
              </a:rPr>
              <a:t>Click to reveal the image</a:t>
            </a:r>
            <a:r>
              <a:rPr lang="en-US" dirty="0"/>
              <a:t> of the brain</a:t>
            </a:r>
            <a:r>
              <a:rPr lang="en-US" sz="1200" b="0" i="0" u="none" strike="noStrike" cap="none" dirty="0">
                <a:solidFill>
                  <a:schemeClr val="dk1"/>
                </a:solidFill>
                <a:effectLst/>
                <a:latin typeface="+mn-lt"/>
                <a:ea typeface="Calibri"/>
                <a:cs typeface="Calibri"/>
                <a:sym typeface="Calibri"/>
              </a:rPr>
              <a:t>. Explain that SUD makes the brain want to recreate the feelings it experiences when the drug is present– increased feelings of pleasure and decreased feelings of pain. Regardless of the consequences, a person with substance use disorder will continue to seek a drug. One has to take more of a substance to obtain the same dopamine "high" because his/her brain has adapted. Reinforce that this is known as tolerance.</a:t>
            </a:r>
            <a:r>
              <a:rPr lang="en-US" u="none" dirty="0"/>
              <a:t> As a result, they will increase the amount of the substance they take in an effort to achieve the high they are used to.</a:t>
            </a:r>
            <a:r>
              <a:rPr lang="en-US" dirty="0"/>
              <a:t> </a:t>
            </a:r>
          </a:p>
          <a:p>
            <a:endParaRPr lang="en-US" dirty="0"/>
          </a:p>
          <a:p>
            <a:r>
              <a:rPr lang="en-US" u="none" dirty="0"/>
              <a:t>When they are not taking the substance, people will experience withdrawal, causing them to feel severe physical and emotional distress. Eventually, the person’s brain can no longer function as it should without the presence of the substance. They will become extremely preoccupied or obsessed with thinking about how they will get their next fix so that they can avoid withdrawal and just be able to function. </a:t>
            </a:r>
          </a:p>
          <a:p>
            <a:endParaRPr lang="en-US" sz="1200" b="0" i="0" u="none" strike="noStrike" cap="none" dirty="0">
              <a:solidFill>
                <a:schemeClr val="dk1"/>
              </a:solidFill>
              <a:effectLst/>
              <a:latin typeface="+mn-lt"/>
              <a:ea typeface="Calibri"/>
              <a:cs typeface="Calibri"/>
              <a:sym typeface="Calibri"/>
            </a:endParaRPr>
          </a:p>
          <a:p>
            <a:pPr>
              <a:defRPr/>
            </a:pPr>
            <a:r>
              <a:rPr lang="en-US" u="none" dirty="0"/>
              <a:t>These changes in the brain remain even after substance misuse stops and explain why it can be so difficult for someone to stop using and for relapse to occur.</a:t>
            </a:r>
            <a:r>
              <a:rPr lang="en-US" dirty="0"/>
              <a:t> However, keep in mind, that with the right support, treatment, and care, recovery is possible!</a:t>
            </a:r>
            <a:br>
              <a:rPr lang="en-US" u="none" dirty="0"/>
            </a:br>
            <a:endParaRPr lang="en-US" u="none" dirty="0"/>
          </a:p>
          <a:p>
            <a:pPr>
              <a:defRPr/>
            </a:pPr>
            <a:r>
              <a:rPr lang="en-US" dirty="0"/>
              <a:t>Click to reveal the image of the stigma word cloud. Reinforce</a:t>
            </a:r>
            <a:r>
              <a:rPr lang="en-US" sz="1200" b="0" i="0" u="none" strike="noStrike" cap="none" dirty="0">
                <a:solidFill>
                  <a:schemeClr val="dk1"/>
                </a:solidFill>
                <a:effectLst/>
                <a:latin typeface="+mn-lt"/>
                <a:ea typeface="Calibri"/>
                <a:cs typeface="Calibri"/>
                <a:sym typeface="Calibri"/>
              </a:rPr>
              <a:t> to students </a:t>
            </a:r>
            <a:r>
              <a:rPr lang="en-US" dirty="0"/>
              <a:t>that addiction is a brain disease NOT a moral failing. It's important that they recognize the words we use matter. </a:t>
            </a:r>
            <a:r>
              <a:rPr lang="en-US" sz="1200" b="0" i="0" u="none" strike="noStrike" cap="none" dirty="0">
                <a:solidFill>
                  <a:schemeClr val="dk1"/>
                </a:solidFill>
                <a:effectLst/>
                <a:latin typeface="+mn-lt"/>
                <a:ea typeface="Calibri"/>
                <a:cs typeface="Calibri"/>
                <a:sym typeface="Calibri"/>
              </a:rPr>
              <a:t>Instead of using </a:t>
            </a:r>
            <a:r>
              <a:rPr lang="en-US" dirty="0"/>
              <a:t>stigmatizing terms</a:t>
            </a:r>
            <a:r>
              <a:rPr lang="en-US" sz="1200" b="0" i="0" u="none" strike="noStrike" cap="none" dirty="0">
                <a:solidFill>
                  <a:schemeClr val="dk1"/>
                </a:solidFill>
                <a:effectLst/>
                <a:latin typeface="+mn-lt"/>
                <a:ea typeface="Calibri"/>
                <a:cs typeface="Calibri"/>
                <a:sym typeface="Calibri"/>
              </a:rPr>
              <a:t>, like </a:t>
            </a:r>
            <a:r>
              <a:rPr lang="en-US" dirty="0"/>
              <a:t>addict or junkie</a:t>
            </a:r>
            <a:r>
              <a:rPr lang="en-US" sz="1200" b="0" i="0" u="none" strike="noStrike" cap="none" dirty="0">
                <a:solidFill>
                  <a:schemeClr val="dk1"/>
                </a:solidFill>
                <a:effectLst/>
                <a:latin typeface="+mn-lt"/>
                <a:ea typeface="Calibri"/>
                <a:cs typeface="Calibri"/>
                <a:sym typeface="Calibri"/>
              </a:rPr>
              <a:t>, </a:t>
            </a:r>
            <a:r>
              <a:rPr lang="en-US" dirty="0"/>
              <a:t>use </a:t>
            </a:r>
            <a:r>
              <a:rPr lang="en-US" sz="1200" b="0" i="0" u="none" strike="noStrike" cap="none" dirty="0">
                <a:solidFill>
                  <a:schemeClr val="dk1"/>
                </a:solidFill>
                <a:effectLst/>
                <a:latin typeface="+mn-lt"/>
                <a:ea typeface="Calibri"/>
                <a:cs typeface="Calibri"/>
                <a:sym typeface="Calibri"/>
              </a:rPr>
              <a:t>person-first language like “a person with a substance use disorder</a:t>
            </a:r>
            <a:r>
              <a:rPr lang="en-US" dirty="0"/>
              <a:t>". No matter the situation, no one likes to feel judged or devalued. In order to encourage people to reach out for help, it's important to reduce the stigma surrounding their situation. </a:t>
            </a:r>
            <a:endParaRPr lang="en-US" u="none" dirty="0"/>
          </a:p>
          <a:p>
            <a:endParaRPr lang="en-US" sz="1200" b="0" i="0" u="none" strike="noStrike" cap="none" dirty="0">
              <a:solidFill>
                <a:schemeClr val="dk1"/>
              </a:solidFill>
              <a:effectLst/>
              <a:latin typeface="+mn-lt"/>
              <a:ea typeface="Calibri"/>
              <a:cs typeface="Calibri"/>
            </a:endParaRPr>
          </a:p>
          <a:p>
            <a:endParaRPr lang="en-US" dirty="0"/>
          </a:p>
          <a:p>
            <a:r>
              <a:rPr lang="en-US" sz="1200" b="1" i="0" u="none" strike="noStrike" cap="none" dirty="0">
                <a:solidFill>
                  <a:schemeClr val="dk1"/>
                </a:solidFill>
                <a:effectLst/>
                <a:latin typeface="+mn-lt"/>
                <a:ea typeface="Calibri"/>
                <a:cs typeface="Calibri"/>
                <a:sym typeface="Calibri"/>
              </a:rPr>
              <a:t>Key Talking Points:</a:t>
            </a:r>
            <a:r>
              <a:rPr lang="en-US" dirty="0"/>
              <a:t> </a:t>
            </a:r>
            <a:endParaRPr lang="en-US" sz="1200" b="0" i="0" u="none" strike="noStrike" cap="none" dirty="0">
              <a:solidFill>
                <a:schemeClr val="dk1"/>
              </a:solidFill>
              <a:effectLst/>
              <a:latin typeface="+mn-lt"/>
              <a:ea typeface="Calibri"/>
              <a:cs typeface="Calibri"/>
            </a:endParaRPr>
          </a:p>
          <a:p>
            <a:pPr lvl="0"/>
            <a:r>
              <a:rPr lang="en-US" sz="1200" b="0" i="0" u="none" strike="noStrike" cap="none" dirty="0">
                <a:solidFill>
                  <a:schemeClr val="dk1"/>
                </a:solidFill>
                <a:effectLst/>
                <a:latin typeface="+mn-lt"/>
                <a:ea typeface="Calibri"/>
                <a:cs typeface="Calibri"/>
                <a:sym typeface="Calibri"/>
              </a:rPr>
              <a:t>-Substance use disorder is a disease that affects a person’s brain and behavior.</a:t>
            </a:r>
            <a:endParaRPr lang="en-US" sz="1200" b="0" i="0" u="none" strike="noStrike" cap="none" dirty="0">
              <a:solidFill>
                <a:schemeClr val="dk1"/>
              </a:solidFill>
              <a:effectLst/>
              <a:latin typeface="+mn-lt"/>
              <a:ea typeface="Calibri"/>
              <a:cs typeface="Calibri"/>
            </a:endParaRPr>
          </a:p>
          <a:p>
            <a:r>
              <a:rPr lang="en-US" sz="1200" b="0" i="0" u="none" strike="noStrike" cap="none" dirty="0">
                <a:solidFill>
                  <a:schemeClr val="dk1"/>
                </a:solidFill>
                <a:effectLst/>
                <a:latin typeface="+mn-lt"/>
                <a:ea typeface="Calibri"/>
                <a:cs typeface="Calibri"/>
                <a:sym typeface="Calibri"/>
              </a:rPr>
              <a:t>-This</a:t>
            </a:r>
            <a:r>
              <a:rPr lang="en-US" dirty="0"/>
              <a:t> </a:t>
            </a:r>
            <a:r>
              <a:rPr lang="en-US" sz="1200" b="0" i="0" u="none" strike="noStrike" cap="none" dirty="0">
                <a:solidFill>
                  <a:schemeClr val="dk1"/>
                </a:solidFill>
                <a:effectLst/>
                <a:latin typeface="+mn-lt"/>
                <a:ea typeface="Calibri"/>
                <a:cs typeface="Calibri"/>
                <a:sym typeface="Calibri"/>
              </a:rPr>
              <a:t>disease creates a cycle, often referred to as the “cycle of addiction.”</a:t>
            </a:r>
            <a:endParaRPr lang="en-US" sz="1200" b="0" i="0" u="none" strike="noStrike" cap="none" dirty="0">
              <a:solidFill>
                <a:schemeClr val="dk1"/>
              </a:solidFill>
              <a:effectLst/>
              <a:latin typeface="+mn-lt"/>
              <a:ea typeface="Calibri"/>
              <a:cs typeface="Calibri"/>
            </a:endParaRPr>
          </a:p>
          <a:p>
            <a:r>
              <a:rPr lang="en-US" sz="1200" b="0" i="0" u="none" strike="noStrike" cap="none" dirty="0">
                <a:solidFill>
                  <a:schemeClr val="dk1"/>
                </a:solidFill>
                <a:effectLst/>
                <a:latin typeface="+mn-lt"/>
                <a:ea typeface="Calibri"/>
                <a:cs typeface="Calibri"/>
              </a:rPr>
              <a:t>-</a:t>
            </a:r>
            <a:r>
              <a:rPr lang="en-US" sz="1200" b="0" i="0" u="none" strike="noStrike" cap="none" dirty="0">
                <a:solidFill>
                  <a:schemeClr val="dk1"/>
                </a:solidFill>
                <a:effectLst/>
                <a:latin typeface="+mn-lt"/>
                <a:ea typeface="Calibri"/>
                <a:cs typeface="Calibri"/>
                <a:sym typeface="Calibri"/>
              </a:rPr>
              <a:t>The words we use matter. Instead of using a stigmatizing term, like addict or junkie, use person-first language like “a person with a substance use disorder.”</a:t>
            </a:r>
            <a:endParaRPr lang="en-US" sz="1200" b="0" i="0" u="none" strike="noStrike" cap="none" dirty="0">
              <a:solidFill>
                <a:schemeClr val="dk1"/>
              </a:solidFill>
              <a:effectLst/>
              <a:latin typeface="+mn-lt"/>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11</a:t>
            </a:fld>
            <a:endParaRPr lang="en-US"/>
          </a:p>
        </p:txBody>
      </p:sp>
    </p:spTree>
    <p:extLst>
      <p:ext uri="{BB962C8B-B14F-4D97-AF65-F5344CB8AC3E}">
        <p14:creationId xmlns:p14="http://schemas.microsoft.com/office/powerpoint/2010/main" val="41609507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b="1" dirty="0"/>
              <a:t>Instructor Notes:</a:t>
            </a:r>
          </a:p>
          <a:p>
            <a:pPr lvl="0"/>
            <a:r>
              <a:rPr lang="en-US" sz="1200" b="0" i="0" u="none" strike="noStrike" cap="none" dirty="0">
                <a:solidFill>
                  <a:schemeClr val="dk1"/>
                </a:solidFill>
                <a:effectLst/>
                <a:latin typeface="+mn-lt"/>
                <a:ea typeface="Calibri"/>
                <a:cs typeface="Calibri"/>
                <a:sym typeface="Calibri"/>
              </a:rPr>
              <a:t>Ask the students at what age they think the teenage brain is fully developed. Allow for several responses, then click to reveal that the rational part of the teen brain responsible for decision-making is not fully developed until age 25 or later. The decision-making and emotional parts of the brain do not always develop at the same rate.</a:t>
            </a:r>
            <a:br>
              <a:rPr lang="en-US" sz="1200" b="0" i="0" u="none" strike="noStrike" cap="none" dirty="0">
                <a:effectLst/>
                <a:latin typeface="+mn-lt"/>
                <a:ea typeface="Calibri"/>
                <a:cs typeface="Calibri"/>
              </a:rPr>
            </a:br>
            <a:endParaRPr lang="en-US" sz="1200" b="0" i="0" u="none" strike="noStrike" cap="none" dirty="0">
              <a:solidFill>
                <a:schemeClr val="dk1"/>
              </a:solidFill>
              <a:effectLst/>
              <a:latin typeface="+mn-lt"/>
              <a:ea typeface="Calibri"/>
              <a:cs typeface="Calibri"/>
              <a:sym typeface="Calibri"/>
            </a:endParaRPr>
          </a:p>
          <a:p>
            <a:r>
              <a:rPr lang="en-US" sz="1200" b="0" i="0" u="none" strike="noStrike" cap="none" dirty="0">
                <a:solidFill>
                  <a:schemeClr val="dk1"/>
                </a:solidFill>
                <a:effectLst/>
                <a:latin typeface="+mn-lt"/>
                <a:ea typeface="Calibri"/>
                <a:cs typeface="Calibri"/>
                <a:sym typeface="Calibri"/>
              </a:rPr>
              <a:t>Click again to reveal to students the names of these two parts of the brain.</a:t>
            </a:r>
            <a:r>
              <a:rPr lang="en-US" dirty="0"/>
              <a:t> </a:t>
            </a:r>
            <a:r>
              <a:rPr lang="en-US" sz="1200" b="0" i="0" u="none" strike="noStrike" cap="none" dirty="0">
                <a:solidFill>
                  <a:schemeClr val="dk1"/>
                </a:solidFill>
                <a:effectLst/>
                <a:latin typeface="+mn-lt"/>
                <a:ea typeface="Calibri"/>
                <a:cs typeface="Calibri"/>
                <a:sym typeface="Calibri"/>
              </a:rPr>
              <a:t>The </a:t>
            </a:r>
            <a:r>
              <a:rPr lang="en-US" dirty="0"/>
              <a:t>prefrontal</a:t>
            </a:r>
            <a:r>
              <a:rPr lang="en-US" sz="1200" b="0" i="0" u="none" strike="noStrike" cap="none" dirty="0">
                <a:solidFill>
                  <a:schemeClr val="dk1"/>
                </a:solidFill>
                <a:effectLst/>
                <a:latin typeface="+mn-lt"/>
                <a:ea typeface="Calibri"/>
                <a:cs typeface="Calibri"/>
                <a:sym typeface="Calibri"/>
              </a:rPr>
              <a:t> </a:t>
            </a:r>
            <a:r>
              <a:rPr lang="en-US" dirty="0"/>
              <a:t>cortex</a:t>
            </a:r>
            <a:r>
              <a:rPr lang="en-US" sz="1200" b="0" i="0" u="none" strike="noStrike" cap="none" dirty="0">
                <a:solidFill>
                  <a:schemeClr val="dk1"/>
                </a:solidFill>
                <a:effectLst/>
                <a:latin typeface="+mn-lt"/>
                <a:ea typeface="Calibri"/>
                <a:cs typeface="Calibri"/>
                <a:sym typeface="Calibri"/>
              </a:rPr>
              <a:t> controls decision-making and behavior. The </a:t>
            </a:r>
            <a:r>
              <a:rPr lang="en-US" dirty="0"/>
              <a:t>amygdala </a:t>
            </a:r>
            <a:r>
              <a:rPr lang="en-US" sz="1200" b="0" i="0" u="none" strike="noStrike" cap="none" dirty="0">
                <a:solidFill>
                  <a:schemeClr val="dk1"/>
                </a:solidFill>
                <a:effectLst/>
                <a:latin typeface="+mn-lt"/>
                <a:ea typeface="Calibri"/>
                <a:cs typeface="Calibri"/>
                <a:sym typeface="Calibri"/>
              </a:rPr>
              <a:t>controls emotions and aggression. </a:t>
            </a:r>
            <a:br>
              <a:rPr lang="en-US" sz="1200" b="0" i="0" u="none" strike="noStrike" cap="none" dirty="0">
                <a:effectLst/>
                <a:latin typeface="+mn-lt"/>
                <a:ea typeface="Calibri"/>
                <a:cs typeface="Calibri"/>
              </a:rPr>
            </a:br>
            <a:endParaRPr lang="en-US" sz="1200" b="0" i="0" u="none" strike="noStrike" cap="none" dirty="0">
              <a:solidFill>
                <a:schemeClr val="dk1"/>
              </a:solidFill>
              <a:effectLst/>
              <a:latin typeface="+mn-lt"/>
              <a:ea typeface="Calibri"/>
              <a:cs typeface="Calibri"/>
              <a:sym typeface="Calibri"/>
            </a:endParaRPr>
          </a:p>
          <a:p>
            <a:r>
              <a:rPr lang="en-US" sz="1200" b="0" i="0" u="none" strike="noStrike" cap="none" dirty="0">
                <a:solidFill>
                  <a:schemeClr val="dk1"/>
                </a:solidFill>
                <a:effectLst/>
                <a:latin typeface="+mn-lt"/>
                <a:ea typeface="Calibri"/>
                <a:cs typeface="Calibri"/>
                <a:sym typeface="Calibri"/>
              </a:rPr>
              <a:t>Highlight that the teen brain mostly uses the amygdala since the rational, decision-making prefrontal cortex is not fully developed. This makes it difficult to control emotions, often results in risky, impulsive behavior, and the lack of awareness of consequences leads to poor planning and judgement. This also explains the desire for teenagers to participate in high-excitement/low-effort activities such as experimenting with drugs.</a:t>
            </a:r>
            <a:r>
              <a:rPr lang="en-US" u="none" dirty="0"/>
              <a:t> </a:t>
            </a:r>
            <a:r>
              <a:rPr lang="en-US" dirty="0"/>
              <a:t> </a:t>
            </a:r>
          </a:p>
          <a:p>
            <a:endParaRPr lang="en-US" sz="1200" b="0" i="0" u="none" strike="noStrike" cap="none" dirty="0">
              <a:solidFill>
                <a:schemeClr val="dk1"/>
              </a:solidFill>
              <a:effectLst/>
              <a:latin typeface="+mn-lt"/>
              <a:ea typeface="Calibri"/>
              <a:cs typeface="Calibri"/>
            </a:endParaRPr>
          </a:p>
          <a:p>
            <a:r>
              <a:rPr lang="en-US" sz="1200" b="0" i="0" kern="1200" dirty="0">
                <a:solidFill>
                  <a:schemeClr val="tx1"/>
                </a:solidFill>
                <a:effectLst/>
                <a:latin typeface="+mn-lt"/>
                <a:ea typeface="+mn-ea"/>
                <a:cs typeface="+mn-cs"/>
              </a:rPr>
              <a:t>Click a final time to reinforce that teens are more likely to make risky and impulsive choices because their brains are largely controlled by the amygdala.</a:t>
            </a:r>
            <a:endParaRPr lang="en-US" sz="1200" b="0" i="0" u="none" strike="noStrike" cap="none" dirty="0">
              <a:solidFill>
                <a:schemeClr val="dk1"/>
              </a:solidFill>
              <a:effectLst/>
              <a:latin typeface="+mn-lt"/>
              <a:ea typeface="Calibri"/>
              <a:cs typeface="Calibri"/>
            </a:endParaRPr>
          </a:p>
          <a:p>
            <a:pPr lvl="0"/>
            <a:endParaRPr lang="en-US" sz="1200" b="0" i="0" u="sng" strike="noStrike" cap="none" dirty="0">
              <a:solidFill>
                <a:schemeClr val="dk1"/>
              </a:solidFill>
              <a:effectLst/>
              <a:latin typeface="+mn-lt"/>
              <a:ea typeface="Calibri"/>
              <a:cs typeface="Calibri"/>
            </a:endParaRPr>
          </a:p>
          <a:p>
            <a:endParaRPr lang="en-US" b="1" u="sng" dirty="0"/>
          </a:p>
          <a:p>
            <a:r>
              <a:rPr lang="en-US" b="1" dirty="0"/>
              <a:t>Key</a:t>
            </a:r>
            <a:r>
              <a:rPr lang="en-US" sz="1200" b="1" i="0" u="none" strike="noStrike" cap="none" dirty="0">
                <a:solidFill>
                  <a:schemeClr val="dk1"/>
                </a:solidFill>
                <a:effectLst/>
                <a:latin typeface="+mn-lt"/>
                <a:ea typeface="Calibri"/>
                <a:cs typeface="Calibri"/>
                <a:sym typeface="Calibri"/>
              </a:rPr>
              <a:t> Talking </a:t>
            </a:r>
            <a:r>
              <a:rPr lang="en-US" b="1" dirty="0"/>
              <a:t>Points</a:t>
            </a:r>
            <a:endParaRPr lang="en-US" sz="1200" b="0" i="0" u="none" strike="noStrike" cap="none" dirty="0">
              <a:solidFill>
                <a:schemeClr val="dk1"/>
              </a:solidFill>
              <a:effectLst/>
              <a:latin typeface="+mn-lt"/>
              <a:ea typeface="Calibri"/>
              <a:cs typeface="Calibri"/>
            </a:endParaRPr>
          </a:p>
          <a:p>
            <a:pPr lvl="0"/>
            <a:r>
              <a:rPr lang="en-US" sz="1200" b="0" i="0" u="none" strike="noStrike" cap="none" dirty="0">
                <a:solidFill>
                  <a:schemeClr val="dk1"/>
                </a:solidFill>
                <a:effectLst/>
                <a:latin typeface="+mn-lt"/>
                <a:ea typeface="Calibri"/>
                <a:cs typeface="Calibri"/>
                <a:sym typeface="Calibri"/>
              </a:rPr>
              <a:t>-The rational, decision-making prefrontal cortex of the teen brain is not fully developed until age 25 or later.</a:t>
            </a:r>
            <a:endParaRPr lang="en-US" sz="1200" b="0" i="0" u="none" strike="noStrike" cap="none" dirty="0">
              <a:solidFill>
                <a:schemeClr val="dk1"/>
              </a:solidFill>
              <a:effectLst/>
              <a:latin typeface="+mn-lt"/>
              <a:ea typeface="Calibri"/>
              <a:cs typeface="Calibri"/>
            </a:endParaRPr>
          </a:p>
          <a:p>
            <a:r>
              <a:rPr lang="en-US" sz="1200" b="0" i="0" u="none" strike="noStrike" cap="none" dirty="0">
                <a:solidFill>
                  <a:schemeClr val="dk1"/>
                </a:solidFill>
                <a:effectLst/>
                <a:latin typeface="+mn-lt"/>
                <a:ea typeface="Calibri"/>
                <a:cs typeface="Calibri"/>
                <a:sym typeface="Calibri"/>
              </a:rPr>
              <a:t>-The amygdala controls emotion and aggression.</a:t>
            </a:r>
            <a:r>
              <a:rPr lang="en-US" dirty="0"/>
              <a:t> </a:t>
            </a:r>
            <a:endParaRPr lang="en-US" sz="1200" b="0" i="0" u="none" strike="noStrike" cap="none" dirty="0">
              <a:solidFill>
                <a:schemeClr val="dk1"/>
              </a:solidFill>
              <a:effectLst/>
              <a:latin typeface="+mn-lt"/>
              <a:ea typeface="Calibri"/>
              <a:cs typeface="Calibri"/>
            </a:endParaRPr>
          </a:p>
          <a:p>
            <a:pPr lvl="0"/>
            <a:r>
              <a:rPr lang="en-US" sz="1200" b="0" i="0" u="none" strike="noStrike" cap="none" dirty="0">
                <a:solidFill>
                  <a:schemeClr val="dk1"/>
                </a:solidFill>
                <a:effectLst/>
                <a:latin typeface="+mn-lt"/>
                <a:ea typeface="Calibri"/>
                <a:cs typeface="Calibri"/>
                <a:sym typeface="Calibri"/>
              </a:rPr>
              <a:t>-Teenagers process information with mainly the amygdala since the prefrontal cortex is not fully developed. Result: difficult to control emotions, risky, impulsive behavior, lack of awareness of consequences, poor planning and judgement, leading to an increased risk of addiction.</a:t>
            </a:r>
          </a:p>
          <a:p>
            <a:pPr lvl="0"/>
            <a:r>
              <a:rPr lang="en-US" sz="1200" b="0" i="0" u="none" strike="noStrike" kern="1200" dirty="0">
                <a:solidFill>
                  <a:schemeClr val="tx1"/>
                </a:solidFill>
                <a:effectLst/>
                <a:latin typeface="+mn-lt"/>
                <a:ea typeface="+mn-ea"/>
                <a:cs typeface="+mn-cs"/>
              </a:rPr>
              <a:t>- Click a final time to reinforce that teens are more likely to make risky and impulsive choices because their brains are largely controlled by the amygdala.</a:t>
            </a:r>
            <a:endParaRPr lang="en-US" b="0" dirty="0"/>
          </a:p>
        </p:txBody>
      </p:sp>
      <p:sp>
        <p:nvSpPr>
          <p:cNvPr id="4" name="Slide Number Placeholder 3"/>
          <p:cNvSpPr>
            <a:spLocks noGrp="1"/>
          </p:cNvSpPr>
          <p:nvPr>
            <p:ph type="sldNum" sz="quarter" idx="5"/>
          </p:nvPr>
        </p:nvSpPr>
        <p:spPr/>
        <p:txBody>
          <a:bodyPr/>
          <a:lstStyle/>
          <a:p>
            <a:fld id="{1BCEF493-EB7F-8246-859E-EACAE6E1125D}" type="slidenum">
              <a:rPr lang="en-US" smtClean="0"/>
              <a:t>12</a:t>
            </a:fld>
            <a:endParaRPr lang="en-US"/>
          </a:p>
        </p:txBody>
      </p:sp>
    </p:spTree>
    <p:extLst>
      <p:ext uri="{BB962C8B-B14F-4D97-AF65-F5344CB8AC3E}">
        <p14:creationId xmlns:p14="http://schemas.microsoft.com/office/powerpoint/2010/main" val="39595259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b="1" dirty="0"/>
              <a:t>Instructor notes:</a:t>
            </a:r>
          </a:p>
          <a:p>
            <a:r>
              <a:rPr lang="en-US" sz="1200" b="0" i="0" u="none" strike="noStrike" cap="none" dirty="0">
                <a:solidFill>
                  <a:schemeClr val="dk1"/>
                </a:solidFill>
                <a:effectLst/>
                <a:latin typeface="+mn-lt"/>
                <a:ea typeface="Calibri"/>
                <a:cs typeface="Calibri"/>
                <a:sym typeface="Calibri"/>
              </a:rPr>
              <a:t>Use this slide to make the connection with students that the combination of increased impulsivity and a susceptible brain </a:t>
            </a:r>
            <a:r>
              <a:rPr lang="en-US" dirty="0"/>
              <a:t>puts </a:t>
            </a:r>
            <a:r>
              <a:rPr lang="en-US" sz="1200" b="0" i="0" u="none" strike="noStrike" cap="none" dirty="0">
                <a:solidFill>
                  <a:schemeClr val="dk1"/>
                </a:solidFill>
                <a:effectLst/>
                <a:latin typeface="+mn-lt"/>
                <a:ea typeface="Calibri"/>
                <a:cs typeface="Calibri"/>
                <a:sym typeface="Calibri"/>
              </a:rPr>
              <a:t>them at increased risk for addictive behaviors</a:t>
            </a:r>
            <a:r>
              <a:rPr lang="en-US" dirty="0"/>
              <a:t>.</a:t>
            </a:r>
            <a:br>
              <a:rPr lang="en-US" dirty="0"/>
            </a:br>
            <a:endParaRPr lang="en-US" sz="1200" b="0" i="0" u="none" strike="noStrike" cap="none" dirty="0">
              <a:effectLst/>
              <a:latin typeface="+mn-lt"/>
              <a:ea typeface="Calibri"/>
              <a:cs typeface="Calibri"/>
            </a:endParaRPr>
          </a:p>
          <a:p>
            <a:pPr lvl="0"/>
            <a:r>
              <a:rPr lang="en-US" sz="1200" b="0" i="0" u="none" strike="noStrike" cap="none" dirty="0">
                <a:solidFill>
                  <a:schemeClr val="dk1"/>
                </a:solidFill>
                <a:effectLst/>
                <a:latin typeface="+mn-lt"/>
                <a:ea typeface="Calibri"/>
                <a:cs typeface="Calibri"/>
                <a:sym typeface="Calibri"/>
              </a:rPr>
              <a:t>Reinforce that introducing substances that change the chemistry of their brains while their brains are still developing can cause lifelong effects.</a:t>
            </a:r>
            <a:br>
              <a:rPr lang="en-US" sz="1200" b="0" i="0" u="none" strike="noStrike" cap="none" dirty="0">
                <a:solidFill>
                  <a:schemeClr val="dk1"/>
                </a:solidFill>
                <a:effectLst/>
                <a:latin typeface="+mn-lt"/>
                <a:ea typeface="Calibri"/>
                <a:cs typeface="Calibri"/>
                <a:sym typeface="Calibri"/>
              </a:rPr>
            </a:br>
            <a:endParaRPr lang="en-US" sz="1200" b="0" i="0" u="none" strike="noStrike" cap="none" dirty="0">
              <a:solidFill>
                <a:schemeClr val="dk1"/>
              </a:solidFill>
              <a:effectLst/>
              <a:latin typeface="+mn-lt"/>
              <a:ea typeface="Calibri"/>
              <a:cs typeface="Calibri"/>
              <a:sym typeface="Calibri"/>
            </a:endParaRPr>
          </a:p>
          <a:p>
            <a:pPr lvl="0"/>
            <a:r>
              <a:rPr lang="en-US" sz="1200" b="0" i="0" u="none" strike="noStrike" cap="none" dirty="0">
                <a:solidFill>
                  <a:schemeClr val="dk1"/>
                </a:solidFill>
                <a:effectLst/>
                <a:latin typeface="+mn-lt"/>
                <a:ea typeface="Calibri"/>
                <a:cs typeface="Calibri"/>
                <a:sym typeface="Calibri"/>
              </a:rPr>
              <a:t>The earlier a person begins misusing a substance, the greater risk they are at for substance use disorder, overdose, or death. Inform students that 90% of those suffering from SUD report starting use during their teens*. </a:t>
            </a:r>
          </a:p>
          <a:p>
            <a:endParaRPr lang="en-US" sz="1200" b="1" i="0" u="none" strike="noStrike" cap="none" dirty="0">
              <a:solidFill>
                <a:schemeClr val="dk1"/>
              </a:solidFill>
              <a:effectLst/>
              <a:latin typeface="+mn-lt"/>
              <a:ea typeface="Calibri"/>
              <a:cs typeface="Calibri"/>
              <a:sym typeface="Calibri"/>
            </a:endParaRPr>
          </a:p>
          <a:p>
            <a:endParaRPr lang="en-US" sz="1200" b="1" i="0" u="none" strike="noStrike" cap="none" dirty="0">
              <a:solidFill>
                <a:schemeClr val="dk1"/>
              </a:solidFill>
              <a:effectLst/>
              <a:latin typeface="+mn-lt"/>
              <a:ea typeface="Calibri"/>
              <a:cs typeface="Calibri"/>
              <a:sym typeface="Calibri"/>
            </a:endParaRPr>
          </a:p>
          <a:p>
            <a:r>
              <a:rPr lang="en-US" sz="1200" b="1" i="0" u="none" strike="noStrike" cap="none" dirty="0">
                <a:solidFill>
                  <a:schemeClr val="dk1"/>
                </a:solidFill>
                <a:effectLst/>
                <a:latin typeface="+mn-lt"/>
                <a:ea typeface="Calibri"/>
                <a:cs typeface="Calibri"/>
                <a:sym typeface="Calibri"/>
              </a:rPr>
              <a:t>Key Talking Points:</a:t>
            </a:r>
            <a:endParaRPr lang="en-US" sz="1200" b="0" i="0" u="none" strike="noStrike" cap="none" dirty="0">
              <a:solidFill>
                <a:schemeClr val="dk1"/>
              </a:solidFill>
              <a:effectLst/>
              <a:latin typeface="+mn-lt"/>
              <a:ea typeface="Calibri"/>
              <a:cs typeface="Calibri"/>
              <a:sym typeface="Calibri"/>
            </a:endParaRPr>
          </a:p>
          <a:p>
            <a:pPr lvl="0"/>
            <a:r>
              <a:rPr lang="en-US" sz="1200" b="0" i="0" u="none" strike="noStrike" cap="none" dirty="0">
                <a:solidFill>
                  <a:schemeClr val="dk1"/>
                </a:solidFill>
                <a:effectLst/>
                <a:latin typeface="+mn-lt"/>
                <a:ea typeface="Calibri"/>
                <a:cs typeface="Calibri"/>
                <a:sym typeface="Calibri"/>
              </a:rPr>
              <a:t>-The combination of impulsive decisions and a susceptible brain makes teens prime targets for addictive behaviors. </a:t>
            </a:r>
          </a:p>
          <a:p>
            <a:pPr lvl="0"/>
            <a:r>
              <a:rPr lang="en-US" sz="1200" b="0" i="0" u="none" strike="noStrike" cap="none" dirty="0">
                <a:solidFill>
                  <a:schemeClr val="dk1"/>
                </a:solidFill>
                <a:effectLst/>
                <a:latin typeface="+mn-lt"/>
                <a:ea typeface="Calibri"/>
                <a:cs typeface="Calibri"/>
                <a:sym typeface="Calibri"/>
              </a:rPr>
              <a:t>-Introducing substances that change the chemistry of the brain at this stage of development may have lifelong impact.</a:t>
            </a:r>
          </a:p>
          <a:p>
            <a:pPr lvl="0"/>
            <a:endParaRPr lang="en-US" sz="1200" b="0" i="0" u="none" strike="noStrike" cap="none" dirty="0">
              <a:solidFill>
                <a:schemeClr val="dk1"/>
              </a:solidFill>
              <a:effectLst/>
              <a:latin typeface="+mn-lt"/>
              <a:ea typeface="Calibri"/>
              <a:cs typeface="Calibri"/>
              <a:sym typeface="Calibri"/>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effectLst/>
                <a:latin typeface="+mn-lt"/>
                <a:ea typeface="Calibri"/>
                <a:cs typeface="Calibri"/>
                <a:sym typeface="Calibri"/>
              </a:rPr>
              <a:t>*</a:t>
            </a:r>
            <a:r>
              <a:rPr lang="en-US" sz="1200" b="0" i="0" u="none" strike="noStrike" cap="none" dirty="0">
                <a:solidFill>
                  <a:schemeClr val="dk1"/>
                </a:solidFill>
                <a:latin typeface="+mn-lt"/>
                <a:ea typeface="Calibri"/>
                <a:cs typeface="Calibri"/>
                <a:sym typeface="Calibri"/>
              </a:rPr>
              <a:t>https://</a:t>
            </a:r>
            <a:r>
              <a:rPr lang="en-US" sz="1200" b="0" i="0" u="none" strike="noStrike" cap="none" dirty="0" err="1">
                <a:solidFill>
                  <a:schemeClr val="dk1"/>
                </a:solidFill>
                <a:latin typeface="+mn-lt"/>
                <a:ea typeface="Calibri"/>
                <a:cs typeface="Calibri"/>
                <a:sym typeface="Calibri"/>
              </a:rPr>
              <a:t>www.centeronaddiction.org</a:t>
            </a:r>
            <a:r>
              <a:rPr lang="en-US" sz="1200" b="0" i="0" u="none" strike="noStrike" cap="none" dirty="0">
                <a:solidFill>
                  <a:schemeClr val="dk1"/>
                </a:solidFill>
                <a:latin typeface="+mn-lt"/>
                <a:ea typeface="Calibri"/>
                <a:cs typeface="Calibri"/>
                <a:sym typeface="Calibri"/>
              </a:rPr>
              <a:t>/addiction-research/reports/adolescent-substance-use-america%E2%80%99s-1-public-health-problem</a:t>
            </a:r>
            <a:endParaRPr lang="en-US" sz="1200" b="0" i="0" u="none" strike="noStrike" cap="none" dirty="0">
              <a:solidFill>
                <a:schemeClr val="dk1"/>
              </a:solidFill>
              <a:effectLst/>
              <a:latin typeface="+mn-lt"/>
              <a:ea typeface="Calibri"/>
              <a:cs typeface="Calibri"/>
              <a:sym typeface="Calibri"/>
            </a:endParaRPr>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13</a:t>
            </a:fld>
            <a:endParaRPr lang="en-US"/>
          </a:p>
        </p:txBody>
      </p:sp>
    </p:spTree>
    <p:extLst>
      <p:ext uri="{BB962C8B-B14F-4D97-AF65-F5344CB8AC3E}">
        <p14:creationId xmlns:p14="http://schemas.microsoft.com/office/powerpoint/2010/main" val="3175469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b="1" dirty="0"/>
              <a:t>Instructor Notes:</a:t>
            </a:r>
          </a:p>
          <a:p>
            <a:pPr lvl="0"/>
            <a:r>
              <a:rPr lang="en-US" sz="1200" b="0" i="0" u="none" strike="noStrike" cap="none" dirty="0">
                <a:solidFill>
                  <a:schemeClr val="dk1"/>
                </a:solidFill>
                <a:effectLst/>
                <a:latin typeface="+mn-lt"/>
                <a:ea typeface="Calibri"/>
                <a:cs typeface="Calibri"/>
                <a:sym typeface="Calibri"/>
              </a:rPr>
              <a:t>Click to play the video featuring NFL star Allen Robinson. </a:t>
            </a:r>
            <a:br>
              <a:rPr lang="en-US" sz="1200" b="0" i="0" u="none" strike="noStrike" cap="none" dirty="0">
                <a:solidFill>
                  <a:schemeClr val="dk1"/>
                </a:solidFill>
                <a:effectLst/>
                <a:latin typeface="+mn-lt"/>
                <a:ea typeface="Calibri"/>
                <a:cs typeface="Calibri"/>
                <a:sym typeface="Calibri"/>
              </a:rPr>
            </a:br>
            <a:endParaRPr lang="en-US" sz="1200" b="0" i="0" u="none" strike="noStrike" cap="none" dirty="0">
              <a:solidFill>
                <a:schemeClr val="dk1"/>
              </a:solidFill>
              <a:effectLst/>
              <a:latin typeface="+mn-lt"/>
              <a:ea typeface="Calibri"/>
              <a:cs typeface="Calibri"/>
              <a:sym typeface="Calibri"/>
            </a:endParaRPr>
          </a:p>
          <a:p>
            <a:pPr lvl="0"/>
            <a:r>
              <a:rPr lang="en-US" sz="1200" b="0" i="0" u="none" strike="noStrike" cap="none" dirty="0">
                <a:solidFill>
                  <a:schemeClr val="dk1"/>
                </a:solidFill>
                <a:effectLst/>
                <a:latin typeface="+mn-lt"/>
                <a:ea typeface="Calibri"/>
                <a:cs typeface="Calibri"/>
                <a:sym typeface="Calibri"/>
              </a:rPr>
              <a:t>Ask a student volunteer to explain what “human resources” are.  If not provided by volunteer, explain that human resources like a parent, teacher, coach, or other trusted adult can be the first resource they consult, both to safely use prescription opioids and for help if they or someone they know is struggling with substance misuse or substance use disorder.</a:t>
            </a:r>
            <a:br>
              <a:rPr lang="en-US" sz="1200" b="0" i="0" u="none" strike="noStrike" cap="none" dirty="0">
                <a:solidFill>
                  <a:schemeClr val="dk1"/>
                </a:solidFill>
                <a:effectLst/>
                <a:latin typeface="+mn-lt"/>
                <a:ea typeface="Calibri"/>
                <a:cs typeface="Calibri"/>
                <a:sym typeface="Calibri"/>
              </a:rPr>
            </a:br>
            <a:endParaRPr lang="en-US" sz="1200" b="0" i="0" u="none" strike="noStrike" cap="none" dirty="0">
              <a:solidFill>
                <a:schemeClr val="dk1"/>
              </a:solidFill>
              <a:effectLst/>
              <a:latin typeface="+mn-lt"/>
              <a:ea typeface="Calibri"/>
              <a:cs typeface="Calibri"/>
              <a:sym typeface="Calibri"/>
            </a:endParaRPr>
          </a:p>
          <a:p>
            <a:pPr lvl="0"/>
            <a:r>
              <a:rPr lang="en-US" sz="1200" b="0" i="0" u="none" strike="noStrike" cap="none" dirty="0">
                <a:solidFill>
                  <a:schemeClr val="dk1"/>
                </a:solidFill>
                <a:effectLst/>
                <a:latin typeface="+mn-lt"/>
                <a:ea typeface="Calibri"/>
                <a:cs typeface="Calibri"/>
                <a:sym typeface="Calibri"/>
              </a:rPr>
              <a:t>Reinforce that Robinson’s healthy decisions in life and reliance on human resources like his mother helped him achieve his dreams.</a:t>
            </a:r>
            <a:br>
              <a:rPr lang="en-US" sz="1200" b="0" i="0" u="none" strike="noStrike" cap="none" dirty="0">
                <a:solidFill>
                  <a:schemeClr val="dk1"/>
                </a:solidFill>
                <a:effectLst/>
                <a:latin typeface="+mn-lt"/>
                <a:ea typeface="Calibri"/>
                <a:cs typeface="Calibri"/>
                <a:sym typeface="Calibri"/>
              </a:rPr>
            </a:br>
            <a:endParaRPr lang="en-US" sz="1200" b="0" i="0" u="none" strike="noStrike" cap="none" dirty="0">
              <a:solidFill>
                <a:schemeClr val="dk1"/>
              </a:solidFill>
              <a:effectLst/>
              <a:latin typeface="+mn-lt"/>
              <a:ea typeface="Calibri"/>
              <a:cs typeface="Calibri"/>
              <a:sym typeface="Calibri"/>
            </a:endParaRPr>
          </a:p>
          <a:p>
            <a:pPr lvl="0"/>
            <a:r>
              <a:rPr lang="en-US" sz="1200" b="0" i="0" u="none" strike="noStrike" cap="none" dirty="0">
                <a:solidFill>
                  <a:schemeClr val="dk1"/>
                </a:solidFill>
                <a:effectLst/>
                <a:latin typeface="+mn-lt"/>
                <a:ea typeface="Calibri"/>
                <a:cs typeface="Calibri"/>
                <a:sym typeface="Calibri"/>
              </a:rPr>
              <a:t>Direct students to turn to another student near them and identify a person whom they could rely on as a human resource as they try to be a star in life, like Allen Robinson.</a:t>
            </a:r>
          </a:p>
          <a:p>
            <a:pPr lvl="0"/>
            <a:br>
              <a:rPr lang="en-US" sz="1200" b="0" i="0" u="none" strike="noStrike" cap="none" dirty="0">
                <a:solidFill>
                  <a:schemeClr val="dk1"/>
                </a:solidFill>
                <a:effectLst/>
                <a:latin typeface="+mn-lt"/>
                <a:ea typeface="Calibri"/>
                <a:cs typeface="Calibri"/>
                <a:sym typeface="Calibri"/>
              </a:rPr>
            </a:br>
            <a:endParaRPr lang="en-US" sz="1200" b="0" i="0" u="none" strike="noStrike" cap="none" dirty="0">
              <a:solidFill>
                <a:schemeClr val="dk1"/>
              </a:solidFill>
              <a:effectLst/>
              <a:latin typeface="+mn-lt"/>
              <a:ea typeface="Calibri"/>
              <a:cs typeface="Calibri"/>
              <a:sym typeface="Calibri"/>
            </a:endParaRPr>
          </a:p>
          <a:p>
            <a:r>
              <a:rPr lang="en-US" sz="1200" b="1" i="0" u="none" strike="noStrike" cap="none" dirty="0">
                <a:solidFill>
                  <a:schemeClr val="dk1"/>
                </a:solidFill>
                <a:effectLst/>
                <a:latin typeface="+mn-lt"/>
                <a:ea typeface="Calibri"/>
                <a:cs typeface="Calibri"/>
                <a:sym typeface="Calibri"/>
              </a:rPr>
              <a:t>Key Talking Points:</a:t>
            </a:r>
            <a:r>
              <a:rPr lang="en-US" sz="1200" b="0" i="0" u="none" strike="noStrike" cap="none" dirty="0">
                <a:solidFill>
                  <a:schemeClr val="dk1"/>
                </a:solidFill>
                <a:effectLst/>
                <a:latin typeface="+mn-lt"/>
                <a:ea typeface="Calibri"/>
                <a:cs typeface="Calibri"/>
                <a:sym typeface="Calibri"/>
              </a:rPr>
              <a:t> </a:t>
            </a:r>
          </a:p>
          <a:p>
            <a:pPr lvl="0"/>
            <a:r>
              <a:rPr lang="en-US" sz="1200" b="0" i="0" u="none" strike="noStrike" cap="none" dirty="0">
                <a:solidFill>
                  <a:schemeClr val="dk1"/>
                </a:solidFill>
                <a:effectLst/>
                <a:latin typeface="+mn-lt"/>
                <a:ea typeface="Calibri"/>
                <a:cs typeface="Calibri"/>
                <a:sym typeface="Calibri"/>
              </a:rPr>
              <a:t>-Opioid misuse is illegal and can negatively affect your health and future.</a:t>
            </a:r>
          </a:p>
          <a:p>
            <a:pPr lvl="0"/>
            <a:r>
              <a:rPr lang="en-US" sz="1200" b="0" i="0" u="none" strike="noStrike" cap="none" dirty="0">
                <a:solidFill>
                  <a:schemeClr val="dk1"/>
                </a:solidFill>
                <a:effectLst/>
                <a:latin typeface="+mn-lt"/>
                <a:ea typeface="Calibri"/>
                <a:cs typeface="Calibri"/>
                <a:sym typeface="Calibri"/>
              </a:rPr>
              <a:t>-If you know someone who is misusing drugs, be a friend and support them to get help.</a:t>
            </a:r>
          </a:p>
          <a:p>
            <a:pPr lvl="0"/>
            <a:r>
              <a:rPr lang="en-US" sz="1200" b="0" i="0" u="none" strike="noStrike" cap="none" dirty="0">
                <a:solidFill>
                  <a:schemeClr val="dk1"/>
                </a:solidFill>
                <a:effectLst/>
                <a:latin typeface="+mn-lt"/>
                <a:ea typeface="Calibri"/>
                <a:cs typeface="Calibri"/>
                <a:sym typeface="Calibri"/>
              </a:rPr>
              <a:t>-“Human Resources” are important resources as well. These can include parents, teachers, doctors, coaches, etc.</a:t>
            </a:r>
          </a:p>
          <a:p>
            <a:pPr lvl="0"/>
            <a:r>
              <a:rPr lang="en-US" sz="1200" b="0" i="0" u="none" strike="noStrike" cap="none" dirty="0">
                <a:solidFill>
                  <a:schemeClr val="dk1"/>
                </a:solidFill>
                <a:effectLst/>
                <a:latin typeface="+mn-lt"/>
                <a:ea typeface="Calibri"/>
                <a:cs typeface="Calibri"/>
                <a:sym typeface="Calibri"/>
              </a:rPr>
              <a:t>- Making healthy decision can help you achieve your dreams and goals.</a:t>
            </a:r>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14</a:t>
            </a:fld>
            <a:endParaRPr lang="en-US"/>
          </a:p>
        </p:txBody>
      </p:sp>
    </p:spTree>
    <p:extLst>
      <p:ext uri="{BB962C8B-B14F-4D97-AF65-F5344CB8AC3E}">
        <p14:creationId xmlns:p14="http://schemas.microsoft.com/office/powerpoint/2010/main" val="2094028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b="1" dirty="0"/>
              <a:t>Instructor Notes:</a:t>
            </a:r>
          </a:p>
          <a:p>
            <a:pPr lvl="0"/>
            <a:r>
              <a:rPr lang="en-US" sz="1200" b="0" i="0" u="none" strike="noStrike" cap="none" dirty="0">
                <a:solidFill>
                  <a:schemeClr val="dk1"/>
                </a:solidFill>
                <a:effectLst/>
                <a:latin typeface="+mn-lt"/>
                <a:ea typeface="Calibri"/>
                <a:cs typeface="Calibri"/>
                <a:sym typeface="Calibri"/>
              </a:rPr>
              <a:t>Naloxone, also known by the brand name Narcan®, is a potentially life-saving medication that can rapidly stop or reverse the effects of an opioid overdose.</a:t>
            </a:r>
            <a:r>
              <a:rPr lang="en-US" sz="1200" b="0" i="0" u="none" strike="noStrike" cap="none" baseline="30000" dirty="0">
                <a:solidFill>
                  <a:schemeClr val="dk1"/>
                </a:solidFill>
                <a:effectLst/>
                <a:latin typeface="+mn-lt"/>
                <a:ea typeface="Calibri"/>
                <a:cs typeface="Calibri"/>
                <a:sym typeface="Calibri"/>
              </a:rPr>
              <a:t> </a:t>
            </a:r>
            <a:br>
              <a:rPr lang="en-US" sz="1200" b="0" i="0" u="none" strike="noStrike" cap="none" dirty="0">
                <a:effectLst/>
                <a:latin typeface="+mn-lt"/>
                <a:ea typeface="Calibri"/>
                <a:cs typeface="Calibri"/>
              </a:rPr>
            </a:br>
            <a:endParaRPr lang="en-US" sz="1200" b="0" i="0" u="none" strike="noStrike" cap="none" dirty="0">
              <a:solidFill>
                <a:schemeClr val="dk1"/>
              </a:solidFill>
              <a:effectLst/>
              <a:latin typeface="+mn-lt"/>
              <a:ea typeface="Calibri"/>
              <a:cs typeface="Calibri"/>
              <a:sym typeface="Calibri"/>
            </a:endParaRPr>
          </a:p>
          <a:p>
            <a:r>
              <a:rPr lang="en-US" sz="1200" b="0" i="0" u="none" strike="noStrike" cap="none" dirty="0">
                <a:solidFill>
                  <a:schemeClr val="dk1"/>
                </a:solidFill>
                <a:effectLst/>
                <a:latin typeface="+mn-lt"/>
                <a:ea typeface="Calibri"/>
                <a:cs typeface="Calibri"/>
                <a:sym typeface="Calibri"/>
              </a:rPr>
              <a:t>Click to reveal that Naloxone works by knocking opioids off the receptors in the brain, allowing for normal breathing to be restored. Naloxone is available at many pharmacies nationwide, </a:t>
            </a:r>
            <a:r>
              <a:rPr lang="en-US" u="none" dirty="0"/>
              <a:t>available to patients without an individual prescription from their doctor</a:t>
            </a:r>
            <a:r>
              <a:rPr lang="en-US" u="sng" dirty="0"/>
              <a:t>,</a:t>
            </a:r>
            <a:r>
              <a:rPr lang="en-US" dirty="0"/>
              <a:t> </a:t>
            </a:r>
            <a:r>
              <a:rPr lang="en-US" sz="1200" b="0" i="0" u="none" strike="noStrike" cap="none" dirty="0">
                <a:solidFill>
                  <a:schemeClr val="dk1"/>
                </a:solidFill>
                <a:effectLst/>
                <a:latin typeface="+mn-lt"/>
                <a:ea typeface="Calibri"/>
                <a:cs typeface="Calibri"/>
                <a:sym typeface="Calibri"/>
              </a:rPr>
              <a:t>and oftentimes schools have it on hand in case of an emergency. </a:t>
            </a:r>
            <a:br>
              <a:rPr lang="en-US" sz="1200" b="0" i="0" u="none" strike="noStrike" cap="none" dirty="0">
                <a:effectLst/>
                <a:latin typeface="+mn-lt"/>
                <a:ea typeface="Calibri"/>
                <a:cs typeface="Calibri"/>
              </a:rPr>
            </a:br>
            <a:endParaRPr lang="en-US" sz="1200" b="0" i="0" u="none" strike="noStrike" cap="none" dirty="0">
              <a:solidFill>
                <a:schemeClr val="dk1"/>
              </a:solidFill>
              <a:effectLst/>
              <a:latin typeface="+mn-lt"/>
              <a:ea typeface="Calibri"/>
              <a:cs typeface="Calibri"/>
              <a:sym typeface="Calibri"/>
            </a:endParaRPr>
          </a:p>
          <a:p>
            <a:r>
              <a:rPr lang="en-US" sz="1200" b="0" i="0" u="none" strike="noStrike" cap="none" dirty="0">
                <a:solidFill>
                  <a:schemeClr val="dk1"/>
                </a:solidFill>
                <a:effectLst/>
                <a:latin typeface="+mn-lt"/>
                <a:ea typeface="Calibri"/>
                <a:cs typeface="Calibri"/>
                <a:sym typeface="Calibri"/>
              </a:rPr>
              <a:t>Reinforce that they should always call 911 if they suspect someone is experiencing an overdose.</a:t>
            </a:r>
            <a:endParaRPr lang="en-US" dirty="0"/>
          </a:p>
          <a:p>
            <a:endParaRPr lang="en-US" dirty="0"/>
          </a:p>
          <a:p>
            <a:r>
              <a:rPr lang="en-US" u="none" dirty="0"/>
              <a:t>Explain that in most states there are laws (Good Samaritan Laws) that protect people who call 9</a:t>
            </a:r>
            <a:r>
              <a:rPr lang="en-US" dirty="0"/>
              <a:t>11 to get help for a friend. Even if you've also been drinking or using drugs, you should always call 911 for help and never leave a friend alone. </a:t>
            </a:r>
            <a:br>
              <a:rPr lang="en-US" sz="1200" b="0" i="0" u="none" strike="noStrike" cap="none" dirty="0">
                <a:effectLst/>
                <a:latin typeface="+mn-lt"/>
                <a:ea typeface="Calibri"/>
                <a:cs typeface="Calibri"/>
              </a:rPr>
            </a:br>
            <a:endParaRPr lang="en-US" sz="1200" b="0" i="0" u="none" strike="noStrike" cap="none" dirty="0">
              <a:solidFill>
                <a:schemeClr val="dk1"/>
              </a:solidFill>
              <a:effectLst/>
              <a:latin typeface="+mn-lt"/>
              <a:ea typeface="Calibri"/>
              <a:cs typeface="Calibri"/>
            </a:endParaRPr>
          </a:p>
          <a:p>
            <a:r>
              <a:rPr lang="en-US" sz="1200" b="1" i="0" u="none" strike="noStrike" cap="none" dirty="0">
                <a:solidFill>
                  <a:schemeClr val="dk1"/>
                </a:solidFill>
                <a:effectLst/>
                <a:latin typeface="+mn-lt"/>
                <a:ea typeface="Calibri"/>
                <a:cs typeface="Calibri"/>
                <a:sym typeface="Calibri"/>
              </a:rPr>
              <a:t>Key Talking Points:</a:t>
            </a:r>
            <a:endParaRPr lang="en-US" sz="1200" b="0" i="0" u="none" strike="noStrike" cap="none" dirty="0">
              <a:solidFill>
                <a:schemeClr val="dk1"/>
              </a:solidFill>
              <a:effectLst/>
              <a:latin typeface="+mn-lt"/>
              <a:ea typeface="Calibri"/>
              <a:cs typeface="Calibri"/>
              <a:sym typeface="Calibri"/>
            </a:endParaRPr>
          </a:p>
          <a:p>
            <a:r>
              <a:rPr lang="en-US" sz="1200" b="0" i="0" u="none" strike="noStrike" cap="none" dirty="0">
                <a:solidFill>
                  <a:schemeClr val="dk1"/>
                </a:solidFill>
                <a:effectLst/>
                <a:latin typeface="+mn-lt"/>
                <a:ea typeface="Calibri"/>
                <a:cs typeface="Calibri"/>
                <a:sym typeface="Calibri"/>
              </a:rPr>
              <a:t>-Naloxone can rapidly stop or reverse the effects of an opioid overdose. </a:t>
            </a:r>
          </a:p>
          <a:p>
            <a:pPr lvl="0"/>
            <a:r>
              <a:rPr lang="en-US" sz="1200" b="0" i="0" u="none" strike="noStrike" cap="none" dirty="0">
                <a:solidFill>
                  <a:schemeClr val="dk1"/>
                </a:solidFill>
                <a:effectLst/>
                <a:latin typeface="+mn-lt"/>
                <a:ea typeface="Calibri"/>
                <a:cs typeface="Calibri"/>
                <a:sym typeface="Calibri"/>
              </a:rPr>
              <a:t>-If you find a person unresponsive, not breathing, or struggling to breath, you should always call 911. </a:t>
            </a:r>
          </a:p>
          <a:p>
            <a:pPr lvl="0"/>
            <a:r>
              <a:rPr lang="en-US" sz="1200" b="0" i="0" u="none" strike="noStrike" cap="none" dirty="0">
                <a:solidFill>
                  <a:schemeClr val="dk1"/>
                </a:solidFill>
                <a:effectLst/>
                <a:latin typeface="+mn-lt"/>
                <a:ea typeface="Calibri"/>
                <a:cs typeface="Calibri"/>
                <a:sym typeface="Calibri"/>
              </a:rPr>
              <a:t>-Good Samaritan Laws protect people who call 911 to get help for a friend, even if they have also been misusing substances.</a:t>
            </a:r>
          </a:p>
          <a:p>
            <a:endParaRPr lang="en-US" sz="1200" b="0" i="0" u="none" strike="noStrike" cap="none" dirty="0">
              <a:solidFill>
                <a:schemeClr val="dk1"/>
              </a:solidFill>
              <a:effectLst/>
              <a:latin typeface="+mn-lt"/>
              <a:cs typeface="Calibri"/>
              <a:sym typeface="Calibri"/>
            </a:endParaRPr>
          </a:p>
          <a:p>
            <a:r>
              <a:rPr lang="en-US" sz="1200" b="1" i="0" u="none" strike="noStrike" cap="none" dirty="0">
                <a:solidFill>
                  <a:schemeClr val="dk1"/>
                </a:solidFill>
                <a:effectLst/>
                <a:latin typeface="+mn-lt"/>
                <a:cs typeface="Calibri"/>
                <a:sym typeface="Calibri"/>
              </a:rPr>
              <a:t>NOTE</a:t>
            </a:r>
            <a:r>
              <a:rPr lang="en-US" sz="1200" b="0" i="0" u="none" strike="noStrike" cap="none" dirty="0">
                <a:solidFill>
                  <a:schemeClr val="dk1"/>
                </a:solidFill>
                <a:effectLst/>
                <a:latin typeface="+mn-lt"/>
                <a:cs typeface="Calibri"/>
                <a:sym typeface="Calibri"/>
              </a:rPr>
              <a:t>: </a:t>
            </a:r>
            <a:r>
              <a:rPr lang="en-US" sz="1200" b="0" i="0" u="none" strike="noStrike" cap="none" dirty="0">
                <a:solidFill>
                  <a:schemeClr val="dk1"/>
                </a:solidFill>
                <a:effectLst/>
                <a:latin typeface="+mn-lt"/>
                <a:ea typeface="Calibri"/>
                <a:cs typeface="Calibri"/>
                <a:sym typeface="Calibri"/>
              </a:rPr>
              <a:t>This content is for educational purposes only and is not intended to provide medical advice. Refer to applicable school, district and medical policies and the instructions of a qualified physician when determining how and when to administer Naloxone or any other medication.</a:t>
            </a:r>
            <a:endParaRPr lang="en-US" b="1" dirty="0"/>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15</a:t>
            </a:fld>
            <a:endParaRPr lang="en-US"/>
          </a:p>
        </p:txBody>
      </p:sp>
    </p:spTree>
    <p:extLst>
      <p:ext uri="{BB962C8B-B14F-4D97-AF65-F5344CB8AC3E}">
        <p14:creationId xmlns:p14="http://schemas.microsoft.com/office/powerpoint/2010/main" val="34931786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b="1" dirty="0"/>
              <a:t>Instructor Notes:</a:t>
            </a:r>
            <a:endParaRPr lang="en-US" b="0" dirty="0"/>
          </a:p>
          <a:p>
            <a:pPr lvl="0"/>
            <a:r>
              <a:rPr lang="en-US" sz="1200" b="0" i="0" u="none" strike="noStrike" cap="none" dirty="0">
                <a:solidFill>
                  <a:schemeClr val="dk1"/>
                </a:solidFill>
                <a:effectLst/>
                <a:latin typeface="+mn-lt"/>
                <a:ea typeface="Calibri"/>
                <a:cs typeface="Calibri"/>
                <a:sym typeface="Calibri"/>
              </a:rPr>
              <a:t>Facilitate students’ reflection on their learning by reviewing the following points:</a:t>
            </a:r>
            <a:endParaRPr lang="en-US" sz="1200" b="0" i="0" u="none" strike="noStrike" cap="none" dirty="0">
              <a:solidFill>
                <a:schemeClr val="dk1"/>
              </a:solidFill>
              <a:effectLst/>
              <a:latin typeface="+mn-lt"/>
              <a:ea typeface="Calibri"/>
              <a:cs typeface="Calibri"/>
            </a:endParaRPr>
          </a:p>
          <a:p>
            <a:pPr marL="1200150" lvl="1" indent="-285750">
              <a:lnSpc>
                <a:spcPct val="90000"/>
              </a:lnSpc>
              <a:spcBef>
                <a:spcPts val="500"/>
              </a:spcBef>
              <a:buChar char="•"/>
            </a:pPr>
            <a:r>
              <a:rPr lang="en-US" dirty="0">
                <a:highlight>
                  <a:srgbClr val="FFFFFF"/>
                </a:highlight>
              </a:rPr>
              <a:t>The nervous system is made up of two parts — the central nervous system and the peripheral nervous system.</a:t>
            </a:r>
          </a:p>
          <a:p>
            <a:pPr marL="1200150" lvl="1" indent="-285750">
              <a:lnSpc>
                <a:spcPct val="90000"/>
              </a:lnSpc>
              <a:spcBef>
                <a:spcPts val="500"/>
              </a:spcBef>
              <a:buChar char="•"/>
            </a:pPr>
            <a:r>
              <a:rPr lang="en-US" dirty="0">
                <a:highlight>
                  <a:srgbClr val="FFFFFF"/>
                </a:highlight>
              </a:rPr>
              <a:t>Stimulants and depressants have different effects on the brain and nervous system. </a:t>
            </a:r>
          </a:p>
          <a:p>
            <a:pPr marL="1200150" lvl="1" indent="-285750">
              <a:lnSpc>
                <a:spcPct val="90000"/>
              </a:lnSpc>
              <a:spcBef>
                <a:spcPts val="500"/>
              </a:spcBef>
              <a:buChar char="•"/>
            </a:pPr>
            <a:r>
              <a:rPr lang="en-US" dirty="0">
                <a:highlight>
                  <a:srgbClr val="FFFFFF"/>
                </a:highlight>
              </a:rPr>
              <a:t>Misusing prescription stimulants can cause psychosis, paranoia, heart attack, or stroke. </a:t>
            </a:r>
          </a:p>
          <a:p>
            <a:pPr marL="1200150" lvl="1" indent="-285750">
              <a:lnSpc>
                <a:spcPct val="90000"/>
              </a:lnSpc>
              <a:spcBef>
                <a:spcPts val="500"/>
              </a:spcBef>
              <a:buChar char="•"/>
            </a:pPr>
            <a:r>
              <a:rPr lang="en-US" dirty="0">
                <a:highlight>
                  <a:srgbClr val="FFFFFF"/>
                </a:highlight>
              </a:rPr>
              <a:t>Misusing depressants can cause slurred speech, confusion, dizziness, drowsiness, and slowed  breathing.  Combining these types of medications with other drugs, like opioids, or with alcohol dramatically increases the risk for serious and deadly consequences.</a:t>
            </a:r>
          </a:p>
          <a:p>
            <a:pPr marL="1200150" marR="0" lvl="1" indent="-285750" algn="l" defTabSz="914400">
              <a:lnSpc>
                <a:spcPct val="90000"/>
              </a:lnSpc>
              <a:spcBef>
                <a:spcPts val="500"/>
              </a:spcBef>
              <a:spcAft>
                <a:spcPts val="0"/>
              </a:spcAft>
              <a:buClr>
                <a:srgbClr val="000000"/>
              </a:buClr>
              <a:buSzPts val="1400"/>
              <a:buFont typeface="Arial"/>
              <a:buChar char="•"/>
              <a:tabLst/>
              <a:defRPr/>
            </a:pPr>
            <a:r>
              <a:rPr lang="en-US" b="0" i="0" u="none" strike="noStrike" cap="none" dirty="0">
                <a:effectLst/>
                <a:highlight>
                  <a:srgbClr val="FFFFFF"/>
                </a:highlight>
                <a:sym typeface="Calibri"/>
              </a:rPr>
              <a:t>Endorphins are natural pain blockers produced by the central nervous system.</a:t>
            </a:r>
          </a:p>
          <a:p>
            <a:pPr marL="1200150" lvl="1" indent="-285750">
              <a:lnSpc>
                <a:spcPct val="90000"/>
              </a:lnSpc>
              <a:spcBef>
                <a:spcPts val="500"/>
              </a:spcBef>
              <a:buChar char="•"/>
            </a:pPr>
            <a:r>
              <a:rPr lang="en-US" dirty="0">
                <a:highlight>
                  <a:srgbClr val="FFFFFF"/>
                </a:highlight>
              </a:rPr>
              <a:t>Opioids mimic endorphins and can provide a feeling of euphoria.</a:t>
            </a:r>
          </a:p>
          <a:p>
            <a:pPr marL="1200150" lvl="1" indent="-285750">
              <a:lnSpc>
                <a:spcPct val="90000"/>
              </a:lnSpc>
              <a:spcBef>
                <a:spcPts val="500"/>
              </a:spcBef>
              <a:buChar char="•"/>
            </a:pPr>
            <a:r>
              <a:rPr lang="en-US" dirty="0">
                <a:highlight>
                  <a:srgbClr val="FFFFFF"/>
                </a:highlight>
              </a:rPr>
              <a:t>Opioids bind to receptors in the brain to block pain messages from the nervous system.</a:t>
            </a:r>
            <a:endParaRPr lang="en-US" b="0" i="0" u="none" strike="noStrike" cap="none" dirty="0">
              <a:effectLst/>
              <a:highlight>
                <a:srgbClr val="FFFFFF"/>
              </a:highlight>
            </a:endParaRPr>
          </a:p>
          <a:p>
            <a:r>
              <a:rPr lang="en-US" sz="1200" b="0" i="0" u="none" strike="noStrike" cap="none" dirty="0">
                <a:solidFill>
                  <a:schemeClr val="dk1"/>
                </a:solidFill>
                <a:effectLst/>
                <a:latin typeface="+mn-lt"/>
                <a:ea typeface="Calibri"/>
                <a:cs typeface="Calibri"/>
                <a:sym typeface="Calibri"/>
              </a:rPr>
              <a:t> </a:t>
            </a:r>
            <a:endParaRPr lang="en-US" sz="1200" b="0" i="0" u="none" strike="noStrike" cap="none" dirty="0">
              <a:solidFill>
                <a:schemeClr val="dk1"/>
              </a:solidFill>
              <a:effectLst/>
              <a:latin typeface="+mn-lt"/>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16</a:t>
            </a:fld>
            <a:endParaRPr lang="en-US"/>
          </a:p>
        </p:txBody>
      </p:sp>
    </p:spTree>
    <p:extLst>
      <p:ext uri="{BB962C8B-B14F-4D97-AF65-F5344CB8AC3E}">
        <p14:creationId xmlns:p14="http://schemas.microsoft.com/office/powerpoint/2010/main" val="28102408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b="1" dirty="0"/>
              <a:t>Instructor Notes:</a:t>
            </a:r>
            <a:endParaRPr lang="en-US" b="0" dirty="0"/>
          </a:p>
          <a:p>
            <a:pPr marL="1200150" lvl="1" indent="-285750">
              <a:lnSpc>
                <a:spcPct val="90000"/>
              </a:lnSpc>
              <a:spcBef>
                <a:spcPts val="500"/>
              </a:spcBef>
              <a:buChar char="•"/>
            </a:pPr>
            <a:r>
              <a:rPr lang="en-US" dirty="0">
                <a:highlight>
                  <a:srgbClr val="FFFFFF"/>
                </a:highlight>
              </a:rPr>
              <a:t>It is important to use prescription medication as prescribed. Misusing prescription medications is illegal and dangerous.</a:t>
            </a:r>
          </a:p>
          <a:p>
            <a:pPr marL="1200150" lvl="1" indent="-285750">
              <a:lnSpc>
                <a:spcPct val="90000"/>
              </a:lnSpc>
              <a:spcBef>
                <a:spcPts val="500"/>
              </a:spcBef>
              <a:buChar char="•"/>
              <a:defRPr/>
            </a:pPr>
            <a:r>
              <a:rPr lang="en-US" b="0" i="0" u="none" strike="noStrike" cap="none" dirty="0">
                <a:effectLst/>
                <a:highlight>
                  <a:srgbClr val="FFFFFF"/>
                </a:highlight>
                <a:sym typeface="Calibri"/>
              </a:rPr>
              <a:t>Common symptoms of </a:t>
            </a:r>
            <a:r>
              <a:rPr lang="en-US" dirty="0">
                <a:highlight>
                  <a:srgbClr val="FFFFFF"/>
                </a:highlight>
              </a:rPr>
              <a:t>substance </a:t>
            </a:r>
            <a:r>
              <a:rPr lang="en-US" b="0" i="0" u="none" strike="noStrike" cap="none" dirty="0">
                <a:effectLst/>
                <a:highlight>
                  <a:srgbClr val="FFFFFF"/>
                </a:highlight>
                <a:sym typeface="Calibri"/>
              </a:rPr>
              <a:t>misuse can be physical, behavioral, or be displayed in new habits or</a:t>
            </a:r>
            <a:r>
              <a:rPr lang="en-US" dirty="0">
                <a:highlight>
                  <a:srgbClr val="FFFFFF"/>
                </a:highlight>
              </a:rPr>
              <a:t> </a:t>
            </a:r>
            <a:r>
              <a:rPr lang="en-US" b="0" i="0" u="none" strike="noStrike" cap="none" dirty="0">
                <a:effectLst/>
                <a:highlight>
                  <a:srgbClr val="FFFFFF"/>
                </a:highlight>
                <a:sym typeface="Calibri"/>
              </a:rPr>
              <a:t>preoccupations.</a:t>
            </a:r>
            <a:endParaRPr lang="en-US" dirty="0">
              <a:highlight>
                <a:srgbClr val="FFFFFF"/>
              </a:highlight>
            </a:endParaRPr>
          </a:p>
          <a:p>
            <a:pPr marL="1200150" lvl="1" indent="-285750">
              <a:lnSpc>
                <a:spcPct val="90000"/>
              </a:lnSpc>
              <a:spcBef>
                <a:spcPts val="500"/>
              </a:spcBef>
              <a:buChar char="•"/>
            </a:pPr>
            <a:r>
              <a:rPr lang="en-US" dirty="0">
                <a:highlight>
                  <a:srgbClr val="FFFFFF"/>
                </a:highlight>
              </a:rPr>
              <a:t>Substance misuse can alter brain function. Teen brains are even more at risk since they’re still developing.</a:t>
            </a:r>
          </a:p>
          <a:p>
            <a:pPr marL="1200150" lvl="1" indent="-285750">
              <a:lnSpc>
                <a:spcPct val="90000"/>
              </a:lnSpc>
              <a:spcBef>
                <a:spcPts val="500"/>
              </a:spcBef>
              <a:buChar char="•"/>
            </a:pPr>
            <a:r>
              <a:rPr lang="en-US" dirty="0">
                <a:highlight>
                  <a:srgbClr val="FFFFFF"/>
                </a:highlight>
              </a:rPr>
              <a:t>Misusing substances, like prescription opioids, can lead to addiction or a substance use disorder.</a:t>
            </a:r>
          </a:p>
          <a:p>
            <a:pPr marL="1200150" lvl="1" indent="-285750">
              <a:lnSpc>
                <a:spcPct val="90000"/>
              </a:lnSpc>
              <a:spcBef>
                <a:spcPts val="500"/>
              </a:spcBef>
              <a:buChar char="•"/>
            </a:pPr>
            <a:r>
              <a:rPr lang="en-US" dirty="0">
                <a:highlight>
                  <a:srgbClr val="FFFFFF"/>
                </a:highlight>
              </a:rPr>
              <a:t>Naloxone is a potentially life-saving medication that can stop or reverse the effects of an opioid overdose.</a:t>
            </a:r>
          </a:p>
          <a:p>
            <a:pPr marL="1200150" lvl="1" indent="-285750">
              <a:lnSpc>
                <a:spcPct val="90000"/>
              </a:lnSpc>
              <a:spcBef>
                <a:spcPts val="500"/>
              </a:spcBef>
              <a:buChar char="•"/>
            </a:pPr>
            <a:r>
              <a:rPr lang="en-US" b="0" i="0" u="none" strike="noStrike" cap="none" dirty="0">
                <a:effectLst/>
                <a:highlight>
                  <a:srgbClr val="FFFFFF"/>
                </a:highlight>
                <a:sym typeface="Calibri"/>
              </a:rPr>
              <a:t>Good Samaritan Laws protect people who call 911 to get help for a friend, even if</a:t>
            </a:r>
            <a:r>
              <a:rPr lang="en-US" dirty="0">
                <a:highlight>
                  <a:srgbClr val="FFFFFF"/>
                </a:highlight>
              </a:rPr>
              <a:t> </a:t>
            </a:r>
            <a:r>
              <a:rPr lang="en-US" b="0" i="0" u="none" strike="noStrike" cap="none" dirty="0">
                <a:effectLst/>
                <a:highlight>
                  <a:srgbClr val="FFFFFF"/>
                </a:highlight>
                <a:sym typeface="Calibri"/>
              </a:rPr>
              <a:t>they have</a:t>
            </a:r>
            <a:r>
              <a:rPr lang="en-US" dirty="0">
                <a:highlight>
                  <a:srgbClr val="FFFFFF"/>
                </a:highlight>
              </a:rPr>
              <a:t> </a:t>
            </a:r>
            <a:r>
              <a:rPr lang="en-US" b="0" i="0" u="none" strike="noStrike" cap="none" dirty="0">
                <a:effectLst/>
                <a:highlight>
                  <a:srgbClr val="FFFFFF"/>
                </a:highlight>
                <a:sym typeface="Calibri"/>
              </a:rPr>
              <a:t>also been</a:t>
            </a:r>
            <a:r>
              <a:rPr lang="en-US" dirty="0">
                <a:highlight>
                  <a:srgbClr val="FFFFFF"/>
                </a:highlight>
              </a:rPr>
              <a:t> </a:t>
            </a:r>
            <a:r>
              <a:rPr lang="en-US" b="0" i="0" u="none" strike="noStrike" cap="none" dirty="0">
                <a:effectLst/>
                <a:highlight>
                  <a:srgbClr val="FFFFFF"/>
                </a:highlight>
                <a:sym typeface="Calibri"/>
              </a:rPr>
              <a:t>misusing substances</a:t>
            </a:r>
            <a:r>
              <a:rPr lang="en-US" dirty="0">
                <a:highlight>
                  <a:srgbClr val="FFFFFF"/>
                </a:highlight>
              </a:rPr>
              <a:t>.</a:t>
            </a:r>
          </a:p>
          <a:p>
            <a:pPr marL="1200150" lvl="1" indent="-285750">
              <a:lnSpc>
                <a:spcPct val="90000"/>
              </a:lnSpc>
              <a:spcBef>
                <a:spcPts val="500"/>
              </a:spcBef>
              <a:buChar char="•"/>
            </a:pPr>
            <a:r>
              <a:rPr lang="en-US" dirty="0">
                <a:highlight>
                  <a:srgbClr val="FFFFFF"/>
                </a:highlight>
              </a:rPr>
              <a:t>The words we use matter! Avoid using stigmatizing language.</a:t>
            </a:r>
            <a:endParaRPr lang="en-US" b="0" i="0" u="none" strike="noStrike" cap="none" dirty="0">
              <a:effectLst/>
              <a:highlight>
                <a:srgbClr val="FFFFFF"/>
              </a:highlight>
            </a:endParaRPr>
          </a:p>
          <a:p>
            <a:pPr marL="1200150" lvl="1" indent="-285750">
              <a:lnSpc>
                <a:spcPct val="90000"/>
              </a:lnSpc>
              <a:spcBef>
                <a:spcPts val="500"/>
              </a:spcBef>
              <a:buChar char="•"/>
              <a:defRPr/>
            </a:pPr>
            <a:r>
              <a:rPr lang="en-US" dirty="0">
                <a:highlight>
                  <a:srgbClr val="FFFFFF"/>
                </a:highlight>
              </a:rPr>
              <a:t>Seek guidance from a trusted adult if you have questions or need help. "</a:t>
            </a:r>
            <a:r>
              <a:rPr lang="en-US" b="0" i="0" u="none" strike="noStrike" cap="none" dirty="0">
                <a:effectLst/>
                <a:highlight>
                  <a:srgbClr val="FFFFFF"/>
                </a:highlight>
                <a:sym typeface="Calibri"/>
              </a:rPr>
              <a:t>Human Resources”</a:t>
            </a:r>
            <a:r>
              <a:rPr lang="en-US" dirty="0">
                <a:highlight>
                  <a:srgbClr val="FFFFFF"/>
                </a:highlight>
              </a:rPr>
              <a:t> </a:t>
            </a:r>
            <a:r>
              <a:rPr lang="en-US" b="0" i="0" u="none" strike="noStrike" cap="none" dirty="0">
                <a:effectLst/>
                <a:highlight>
                  <a:srgbClr val="FFFFFF"/>
                </a:highlight>
                <a:sym typeface="Calibri"/>
              </a:rPr>
              <a:t>can</a:t>
            </a:r>
            <a:r>
              <a:rPr lang="en-US" dirty="0">
                <a:highlight>
                  <a:srgbClr val="FFFFFF"/>
                </a:highlight>
              </a:rPr>
              <a:t> </a:t>
            </a:r>
            <a:r>
              <a:rPr lang="en-US" b="0" i="0" u="none" strike="noStrike" cap="none" dirty="0">
                <a:effectLst/>
                <a:highlight>
                  <a:srgbClr val="FFFFFF"/>
                </a:highlight>
                <a:sym typeface="Calibri"/>
              </a:rPr>
              <a:t>include parents, teachers, doctors, coaches, etc.</a:t>
            </a:r>
          </a:p>
          <a:p>
            <a:pPr marL="1200150" lvl="1" indent="-285750">
              <a:lnSpc>
                <a:spcPct val="90000"/>
              </a:lnSpc>
              <a:spcBef>
                <a:spcPts val="500"/>
              </a:spcBef>
              <a:buChar char="•"/>
              <a:defRPr/>
            </a:pPr>
            <a:endParaRPr lang="en-US" dirty="0">
              <a:highlight>
                <a:srgbClr val="FFFFFF"/>
              </a:highlight>
            </a:endParaRPr>
          </a:p>
          <a:p>
            <a:pPr lvl="0"/>
            <a:r>
              <a:rPr lang="en-US" sz="1200" b="0" i="0" u="none" strike="noStrike" cap="none" dirty="0">
                <a:solidFill>
                  <a:schemeClr val="dk1"/>
                </a:solidFill>
                <a:effectLst/>
                <a:latin typeface="+mn-lt"/>
                <a:ea typeface="Calibri"/>
                <a:cs typeface="Calibri"/>
                <a:sym typeface="Calibri"/>
              </a:rPr>
              <a:t>Pharmacists, before you leave, thank the classroom teacher and students for allowing you to join them today, and encourage them to apply what they have learned during this activity and help bring awareness to opioid misuse by sharing their learning with family and friends.</a:t>
            </a:r>
            <a:endParaRPr lang="en-US" dirty="0"/>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17</a:t>
            </a:fld>
            <a:endParaRPr lang="en-US"/>
          </a:p>
        </p:txBody>
      </p:sp>
    </p:spTree>
    <p:extLst>
      <p:ext uri="{BB962C8B-B14F-4D97-AF65-F5344CB8AC3E}">
        <p14:creationId xmlns:p14="http://schemas.microsoft.com/office/powerpoint/2010/main" val="6834943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b="1" dirty="0"/>
              <a:t>Instructor notes</a:t>
            </a:r>
          </a:p>
          <a:p>
            <a:pPr lvl="0"/>
            <a:r>
              <a:rPr lang="en-US" sz="1200" b="0" i="0" u="none" strike="noStrike" cap="none" dirty="0">
                <a:solidFill>
                  <a:schemeClr val="dk1"/>
                </a:solidFill>
                <a:effectLst/>
                <a:latin typeface="+mn-lt"/>
                <a:ea typeface="Calibri"/>
                <a:cs typeface="Calibri"/>
                <a:sym typeface="Calibri"/>
              </a:rPr>
              <a:t>Tell students that in order to share what they have learned about opioids; they will create a public awareness infographic to educate their peers about the risks of opioid misuse. </a:t>
            </a:r>
            <a:br>
              <a:rPr lang="en-US" sz="1200" b="0" i="0" u="none" strike="noStrike" cap="none" dirty="0">
                <a:solidFill>
                  <a:schemeClr val="dk1"/>
                </a:solidFill>
                <a:effectLst/>
                <a:latin typeface="+mn-lt"/>
                <a:ea typeface="Calibri"/>
                <a:cs typeface="Calibri"/>
                <a:sym typeface="Calibri"/>
              </a:rPr>
            </a:br>
            <a:endParaRPr lang="en-US" sz="1200" b="0" i="0" u="none" strike="noStrike" cap="none" dirty="0">
              <a:solidFill>
                <a:schemeClr val="dk1"/>
              </a:solidFill>
              <a:effectLst/>
              <a:latin typeface="+mn-lt"/>
              <a:ea typeface="Calibri"/>
              <a:cs typeface="Calibri"/>
              <a:sym typeface="Calibri"/>
            </a:endParaRPr>
          </a:p>
          <a:p>
            <a:pPr lvl="0"/>
            <a:r>
              <a:rPr lang="en-US" sz="1200" b="0" i="0" u="none" strike="noStrike" cap="none" dirty="0">
                <a:solidFill>
                  <a:schemeClr val="dk1"/>
                </a:solidFill>
                <a:effectLst/>
                <a:latin typeface="+mn-lt"/>
                <a:ea typeface="Calibri"/>
                <a:cs typeface="Calibri"/>
                <a:sym typeface="Calibri"/>
              </a:rPr>
              <a:t>Explain that an infographic is a way to communicate information quickly using pictures, charts, and just a little text. Reference the image.</a:t>
            </a:r>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18</a:t>
            </a:fld>
            <a:endParaRPr lang="en-US"/>
          </a:p>
        </p:txBody>
      </p:sp>
    </p:spTree>
    <p:extLst>
      <p:ext uri="{BB962C8B-B14F-4D97-AF65-F5344CB8AC3E}">
        <p14:creationId xmlns:p14="http://schemas.microsoft.com/office/powerpoint/2010/main" val="4120880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b="1"/>
              <a:t>Instructor Notes:</a:t>
            </a:r>
          </a:p>
          <a:p>
            <a:pPr lvl="0"/>
            <a:r>
              <a:rPr lang="en-US" sz="1200" b="0" i="0" u="none" strike="noStrike" cap="none">
                <a:solidFill>
                  <a:schemeClr val="dk1"/>
                </a:solidFill>
                <a:effectLst/>
                <a:latin typeface="+mn-lt"/>
                <a:ea typeface="Calibri"/>
                <a:cs typeface="Calibri"/>
                <a:sym typeface="Calibri"/>
              </a:rPr>
              <a:t>Ask students to act out what their hands do when they accidentally touch something hot. Anticipated responses include yanking hands back, yelping, etc.</a:t>
            </a:r>
          </a:p>
          <a:p>
            <a:r>
              <a:rPr lang="en-US" sz="1200" b="0" i="0" u="none" strike="noStrike" cap="none">
                <a:solidFill>
                  <a:schemeClr val="dk1"/>
                </a:solidFill>
                <a:effectLst/>
                <a:latin typeface="+mn-lt"/>
                <a:ea typeface="Calibri"/>
                <a:cs typeface="Calibri"/>
                <a:sym typeface="Calibri"/>
              </a:rPr>
              <a:t> </a:t>
            </a:r>
          </a:p>
          <a:p>
            <a:pPr lvl="0"/>
            <a:r>
              <a:rPr lang="en-US" sz="1200" b="0" i="0" u="none" strike="noStrike" cap="none">
                <a:solidFill>
                  <a:schemeClr val="dk1"/>
                </a:solidFill>
                <a:effectLst/>
                <a:latin typeface="+mn-lt"/>
                <a:ea typeface="Calibri"/>
                <a:cs typeface="Calibri"/>
                <a:sym typeface="Calibri"/>
              </a:rPr>
              <a:t>Confirm that the instinctual response is to move their hand away quickly. This “instinct” is controlled by the nervous system.</a:t>
            </a:r>
          </a:p>
          <a:p>
            <a:r>
              <a:rPr lang="en-US" sz="1200" b="0" i="0" u="none" strike="noStrike" cap="none">
                <a:solidFill>
                  <a:schemeClr val="dk1"/>
                </a:solidFill>
                <a:effectLst/>
                <a:latin typeface="+mn-lt"/>
                <a:ea typeface="Calibri"/>
                <a:cs typeface="Calibri"/>
                <a:sym typeface="Calibri"/>
              </a:rPr>
              <a:t> </a:t>
            </a:r>
          </a:p>
          <a:p>
            <a:pPr lvl="0"/>
            <a:r>
              <a:rPr lang="en-US" sz="1200" b="0" i="0" u="none" strike="noStrike" cap="none">
                <a:solidFill>
                  <a:schemeClr val="dk1"/>
                </a:solidFill>
                <a:effectLst/>
                <a:latin typeface="+mn-lt"/>
                <a:ea typeface="Calibri"/>
                <a:cs typeface="Calibri"/>
                <a:sym typeface="Calibri"/>
              </a:rPr>
              <a:t>Ask the students how they think signals travel from their hand when they touch a hot stove to their brain. Explain to the students that our nervous system uses electrical and chemical signals to communicate.</a:t>
            </a:r>
          </a:p>
          <a:p>
            <a:pPr lvl="0"/>
            <a:endParaRPr lang="en-US" sz="1200" b="0" i="0" u="none" strike="noStrike" cap="none">
              <a:solidFill>
                <a:schemeClr val="dk1"/>
              </a:solidFill>
              <a:effectLst/>
              <a:latin typeface="+mn-lt"/>
              <a:ea typeface="Calibri"/>
              <a:cs typeface="Calibri"/>
              <a:sym typeface="Calibri"/>
            </a:endParaRPr>
          </a:p>
          <a:p>
            <a:pPr lvl="0"/>
            <a:r>
              <a:rPr lang="en-US" sz="1200" b="0" i="0" u="none" strike="noStrike" cap="none">
                <a:solidFill>
                  <a:schemeClr val="dk1"/>
                </a:solidFill>
                <a:effectLst/>
                <a:latin typeface="+mn-lt"/>
                <a:ea typeface="Calibri"/>
                <a:cs typeface="Calibri"/>
                <a:sym typeface="Calibri"/>
              </a:rPr>
              <a:t>Click to display the information about the nervous system. Read or ask a volunteer to read. </a:t>
            </a:r>
          </a:p>
          <a:p>
            <a:r>
              <a:rPr lang="en-US" sz="1200" b="1" i="0" u="none" strike="noStrike" cap="none">
                <a:solidFill>
                  <a:schemeClr val="dk1"/>
                </a:solidFill>
                <a:effectLst/>
                <a:latin typeface="+mn-lt"/>
                <a:ea typeface="Calibri"/>
                <a:cs typeface="Calibri"/>
                <a:sym typeface="Calibri"/>
              </a:rPr>
              <a:t> </a:t>
            </a:r>
            <a:endParaRPr lang="en-US" sz="1200" b="0" i="0" u="none" strike="noStrike" cap="none">
              <a:solidFill>
                <a:schemeClr val="dk1"/>
              </a:solidFill>
              <a:effectLst/>
              <a:latin typeface="+mn-lt"/>
              <a:ea typeface="Calibri"/>
              <a:cs typeface="Calibri"/>
              <a:sym typeface="Calibri"/>
            </a:endParaRPr>
          </a:p>
          <a:p>
            <a:r>
              <a:rPr lang="en-US" sz="1200" b="1" i="0" u="none" strike="noStrike" cap="none">
                <a:solidFill>
                  <a:schemeClr val="dk1"/>
                </a:solidFill>
                <a:effectLst/>
                <a:latin typeface="+mn-lt"/>
                <a:ea typeface="Calibri"/>
                <a:cs typeface="Calibri"/>
                <a:sym typeface="Calibri"/>
              </a:rPr>
              <a:t>Key Talking Point:</a:t>
            </a:r>
            <a:endParaRPr lang="en-US" sz="1200" b="0" i="0" u="none" strike="noStrike" cap="none">
              <a:solidFill>
                <a:schemeClr val="dk1"/>
              </a:solidFill>
              <a:effectLst/>
              <a:latin typeface="+mn-lt"/>
              <a:ea typeface="Calibri"/>
              <a:cs typeface="Calibri"/>
              <a:sym typeface="Calibri"/>
            </a:endParaRPr>
          </a:p>
          <a:p>
            <a:pPr lvl="0"/>
            <a:r>
              <a:rPr lang="en-US" sz="1200" b="0" i="0" u="none" strike="noStrike" cap="none">
                <a:solidFill>
                  <a:schemeClr val="dk1"/>
                </a:solidFill>
                <a:effectLst/>
                <a:latin typeface="+mn-lt"/>
                <a:ea typeface="Calibri"/>
                <a:cs typeface="Calibri"/>
                <a:sym typeface="Calibri"/>
              </a:rPr>
              <a:t>The nervous system allows the body to react to the outside world as well as to control processes in the body.</a:t>
            </a:r>
          </a:p>
          <a:p>
            <a:endParaRPr lang="en-US"/>
          </a:p>
        </p:txBody>
      </p:sp>
      <p:sp>
        <p:nvSpPr>
          <p:cNvPr id="4" name="Slide Number Placeholder 3"/>
          <p:cNvSpPr>
            <a:spLocks noGrp="1"/>
          </p:cNvSpPr>
          <p:nvPr>
            <p:ph type="sldNum" sz="quarter" idx="5"/>
          </p:nvPr>
        </p:nvSpPr>
        <p:spPr/>
        <p:txBody>
          <a:bodyPr/>
          <a:lstStyle/>
          <a:p>
            <a:fld id="{1BCEF493-EB7F-8246-859E-EACAE6E1125D}" type="slidenum">
              <a:rPr lang="en-US" smtClean="0"/>
              <a:t>1</a:t>
            </a:fld>
            <a:endParaRPr lang="en-US"/>
          </a:p>
        </p:txBody>
      </p:sp>
    </p:spTree>
    <p:extLst>
      <p:ext uri="{BB962C8B-B14F-4D97-AF65-F5344CB8AC3E}">
        <p14:creationId xmlns:p14="http://schemas.microsoft.com/office/powerpoint/2010/main" val="41425762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b="1" dirty="0"/>
              <a:t>Instructor Notes:</a:t>
            </a:r>
          </a:p>
          <a:p>
            <a:pPr lvl="0"/>
            <a:r>
              <a:rPr lang="en-US" sz="1200" b="0" i="0" u="none" strike="noStrike" cap="none" dirty="0">
                <a:solidFill>
                  <a:schemeClr val="dk1"/>
                </a:solidFill>
                <a:effectLst/>
                <a:latin typeface="+mn-lt"/>
                <a:ea typeface="Calibri"/>
                <a:cs typeface="Calibri"/>
                <a:sym typeface="Calibri"/>
              </a:rPr>
              <a:t>Inform students that they will be creating a public service infographic to inform others about the risks associated with opioid misuse.</a:t>
            </a:r>
            <a:br>
              <a:rPr lang="en-US" sz="1200" b="0" i="0" u="none" strike="noStrike" cap="none" dirty="0">
                <a:solidFill>
                  <a:schemeClr val="dk1"/>
                </a:solidFill>
                <a:effectLst/>
                <a:latin typeface="+mn-lt"/>
                <a:ea typeface="Calibri"/>
                <a:cs typeface="Calibri"/>
                <a:sym typeface="Calibri"/>
              </a:rPr>
            </a:br>
            <a:endParaRPr lang="en-US" sz="1200" b="0" i="0" u="none" strike="noStrike" cap="none" dirty="0">
              <a:solidFill>
                <a:schemeClr val="dk1"/>
              </a:solidFill>
              <a:effectLst/>
              <a:latin typeface="+mn-lt"/>
              <a:ea typeface="Calibri"/>
              <a:cs typeface="Calibri"/>
              <a:sym typeface="Calibri"/>
            </a:endParaRPr>
          </a:p>
          <a:p>
            <a:pPr lvl="0"/>
            <a:r>
              <a:rPr lang="en-US" sz="1200" b="0" i="0" u="none" strike="noStrike" cap="none" dirty="0">
                <a:solidFill>
                  <a:schemeClr val="dk1"/>
                </a:solidFill>
                <a:effectLst/>
                <a:latin typeface="+mn-lt"/>
                <a:ea typeface="Calibri"/>
                <a:cs typeface="Calibri"/>
                <a:sym typeface="Calibri"/>
              </a:rPr>
              <a:t>Distribute one </a:t>
            </a:r>
            <a:r>
              <a:rPr lang="en-US" sz="1200" b="1" i="0" u="none" strike="noStrike" cap="none">
                <a:solidFill>
                  <a:schemeClr val="dk1"/>
                </a:solidFill>
                <a:effectLst/>
                <a:latin typeface="+mn-lt"/>
                <a:ea typeface="Calibri"/>
                <a:cs typeface="Calibri"/>
                <a:sym typeface="Calibri"/>
              </a:rPr>
              <a:t>Public Awareness </a:t>
            </a:r>
            <a:r>
              <a:rPr lang="en-US" sz="1200" b="1" i="0" u="none" strike="noStrike" cap="none" dirty="0">
                <a:solidFill>
                  <a:schemeClr val="dk1"/>
                </a:solidFill>
                <a:effectLst/>
                <a:latin typeface="+mn-lt"/>
                <a:ea typeface="Calibri"/>
                <a:cs typeface="Calibri"/>
                <a:sym typeface="Calibri"/>
              </a:rPr>
              <a:t>Infographic</a:t>
            </a:r>
            <a:r>
              <a:rPr lang="en-US" sz="1200" b="0" i="0" u="none" strike="noStrike" cap="none" dirty="0">
                <a:solidFill>
                  <a:schemeClr val="dk1"/>
                </a:solidFill>
                <a:effectLst/>
                <a:latin typeface="+mn-lt"/>
                <a:ea typeface="Calibri"/>
                <a:cs typeface="Calibri"/>
                <a:sym typeface="Calibri"/>
              </a:rPr>
              <a:t> handout and one computer to each student.</a:t>
            </a:r>
          </a:p>
          <a:p>
            <a:pPr lvl="1"/>
            <a:r>
              <a:rPr lang="en-US" sz="1200" b="0" i="1" u="none" strike="noStrike" cap="none" dirty="0">
                <a:solidFill>
                  <a:schemeClr val="dk1"/>
                </a:solidFill>
                <a:effectLst/>
                <a:latin typeface="+mn-lt"/>
                <a:ea typeface="Calibri"/>
                <a:cs typeface="Calibri"/>
                <a:sym typeface="Calibri"/>
              </a:rPr>
              <a:t>Technology Note:</a:t>
            </a:r>
            <a:r>
              <a:rPr lang="en-US" sz="1200" b="0" i="0" u="none" strike="noStrike" cap="none" dirty="0">
                <a:solidFill>
                  <a:schemeClr val="dk1"/>
                </a:solidFill>
                <a:effectLst/>
                <a:latin typeface="+mn-lt"/>
                <a:ea typeface="Calibri"/>
                <a:cs typeface="Calibri"/>
                <a:sym typeface="Calibri"/>
              </a:rPr>
              <a:t> If computers aren’t available, distribute white paper and art supplies to each student.</a:t>
            </a:r>
            <a:br>
              <a:rPr lang="en-US" sz="1200" b="0" i="0" u="none" strike="noStrike" cap="none" dirty="0">
                <a:solidFill>
                  <a:schemeClr val="dk1"/>
                </a:solidFill>
                <a:effectLst/>
                <a:latin typeface="+mn-lt"/>
                <a:ea typeface="Calibri"/>
                <a:cs typeface="Calibri"/>
                <a:sym typeface="Calibri"/>
              </a:rPr>
            </a:br>
            <a:endParaRPr lang="en-US" sz="1200" b="0" i="0" u="none" strike="noStrike" cap="none" dirty="0">
              <a:solidFill>
                <a:schemeClr val="dk1"/>
              </a:solidFill>
              <a:effectLst/>
              <a:latin typeface="+mn-lt"/>
              <a:ea typeface="Calibri"/>
              <a:cs typeface="Calibri"/>
              <a:sym typeface="Calibri"/>
            </a:endParaRPr>
          </a:p>
          <a:p>
            <a:pPr lvl="0"/>
            <a:r>
              <a:rPr lang="en-US" sz="1200" b="0" i="0" u="none" strike="noStrike" cap="none" dirty="0">
                <a:solidFill>
                  <a:schemeClr val="dk1"/>
                </a:solidFill>
                <a:effectLst/>
                <a:latin typeface="+mn-lt"/>
                <a:ea typeface="Calibri"/>
                <a:cs typeface="Calibri"/>
                <a:sym typeface="Calibri"/>
              </a:rPr>
              <a:t>Click to review the requirements of each infographic:</a:t>
            </a:r>
          </a:p>
          <a:p>
            <a:pPr lvl="1"/>
            <a:r>
              <a:rPr lang="en-US" sz="1200" b="0" i="0" u="none" strike="noStrike" cap="none" dirty="0">
                <a:solidFill>
                  <a:schemeClr val="dk1"/>
                </a:solidFill>
                <a:effectLst/>
                <a:latin typeface="+mn-lt"/>
                <a:ea typeface="Calibri"/>
                <a:cs typeface="Calibri"/>
                <a:sym typeface="Calibri"/>
              </a:rPr>
              <a:t>How opioids affect the teenage brain</a:t>
            </a:r>
          </a:p>
          <a:p>
            <a:pPr lvl="1"/>
            <a:r>
              <a:rPr lang="en-US" sz="1200" b="0" i="0" u="none" strike="noStrike" cap="none" dirty="0">
                <a:solidFill>
                  <a:schemeClr val="dk1"/>
                </a:solidFill>
                <a:effectLst/>
                <a:latin typeface="+mn-lt"/>
                <a:ea typeface="Calibri"/>
                <a:cs typeface="Calibri"/>
                <a:sym typeface="Calibri"/>
              </a:rPr>
              <a:t>How misuse can lead to substance use disorder</a:t>
            </a:r>
          </a:p>
          <a:p>
            <a:r>
              <a:rPr lang="en-US" sz="1200" b="0" i="0" u="none" strike="noStrike" cap="none" dirty="0">
                <a:solidFill>
                  <a:schemeClr val="dk1"/>
                </a:solidFill>
                <a:effectLst/>
                <a:latin typeface="+mn-lt"/>
                <a:ea typeface="Calibri"/>
                <a:cs typeface="Calibri"/>
                <a:sym typeface="Calibri"/>
              </a:rPr>
              <a:t> </a:t>
            </a:r>
          </a:p>
          <a:p>
            <a:pPr lvl="0"/>
            <a:r>
              <a:rPr lang="en-US" sz="1200" b="0" i="0" u="none" strike="noStrike" cap="none" dirty="0">
                <a:solidFill>
                  <a:schemeClr val="dk1"/>
                </a:solidFill>
                <a:effectLst/>
                <a:latin typeface="+mn-lt"/>
                <a:ea typeface="Calibri"/>
                <a:cs typeface="Calibri"/>
                <a:sym typeface="Calibri"/>
              </a:rPr>
              <a:t>If using computers, direct students to the free online program you would like them to use to make their infographics (Canva, Piktochart, </a:t>
            </a:r>
            <a:r>
              <a:rPr lang="en-US" sz="1200" b="0" i="0" u="none" strike="noStrike" cap="none" dirty="0" err="1">
                <a:solidFill>
                  <a:schemeClr val="dk1"/>
                </a:solidFill>
                <a:effectLst/>
                <a:latin typeface="+mn-lt"/>
                <a:ea typeface="Calibri"/>
                <a:cs typeface="Calibri"/>
                <a:sym typeface="Calibri"/>
              </a:rPr>
              <a:t>Snappa</a:t>
            </a:r>
            <a:r>
              <a:rPr lang="en-US" sz="1200" b="0" i="0" u="none" strike="noStrike" cap="none" dirty="0">
                <a:solidFill>
                  <a:schemeClr val="dk1"/>
                </a:solidFill>
                <a:effectLst/>
                <a:latin typeface="+mn-lt"/>
                <a:ea typeface="Calibri"/>
                <a:cs typeface="Calibri"/>
                <a:sym typeface="Calibri"/>
              </a:rPr>
              <a:t>, </a:t>
            </a:r>
            <a:r>
              <a:rPr lang="en-US" sz="1200" b="0" i="0" u="none" strike="noStrike" cap="none" dirty="0" err="1">
                <a:solidFill>
                  <a:schemeClr val="dk1"/>
                </a:solidFill>
                <a:effectLst/>
                <a:latin typeface="+mn-lt"/>
                <a:ea typeface="Calibri"/>
                <a:cs typeface="Calibri"/>
                <a:sym typeface="Calibri"/>
              </a:rPr>
              <a:t>Visme</a:t>
            </a:r>
            <a:r>
              <a:rPr lang="en-US" sz="1200" b="0" i="0" u="none" strike="noStrike" cap="none" dirty="0">
                <a:solidFill>
                  <a:schemeClr val="dk1"/>
                </a:solidFill>
                <a:effectLst/>
                <a:latin typeface="+mn-lt"/>
                <a:ea typeface="Calibri"/>
                <a:cs typeface="Calibri"/>
                <a:sym typeface="Calibri"/>
              </a:rPr>
              <a:t>, </a:t>
            </a:r>
            <a:r>
              <a:rPr lang="en-US" sz="1200" b="0" i="0" u="none" strike="noStrike" cap="none" dirty="0" err="1">
                <a:solidFill>
                  <a:schemeClr val="dk1"/>
                </a:solidFill>
                <a:effectLst/>
                <a:latin typeface="+mn-lt"/>
                <a:ea typeface="Calibri"/>
                <a:cs typeface="Calibri"/>
                <a:sym typeface="Calibri"/>
              </a:rPr>
              <a:t>Infogram</a:t>
            </a:r>
            <a:r>
              <a:rPr lang="en-US" sz="1200" b="0" i="0" u="none" strike="noStrike" cap="none" dirty="0">
                <a:solidFill>
                  <a:schemeClr val="dk1"/>
                </a:solidFill>
                <a:effectLst/>
                <a:latin typeface="+mn-lt"/>
                <a:ea typeface="Calibri"/>
                <a:cs typeface="Calibri"/>
                <a:sym typeface="Calibri"/>
              </a:rPr>
              <a:t>, </a:t>
            </a:r>
            <a:r>
              <a:rPr lang="en-US" sz="1200" b="0" i="0" u="none" strike="noStrike" cap="none" dirty="0" err="1">
                <a:solidFill>
                  <a:schemeClr val="dk1"/>
                </a:solidFill>
                <a:effectLst/>
                <a:latin typeface="+mn-lt"/>
                <a:ea typeface="Calibri"/>
                <a:cs typeface="Calibri"/>
                <a:sym typeface="Calibri"/>
              </a:rPr>
              <a:t>Venngage</a:t>
            </a:r>
            <a:r>
              <a:rPr lang="en-US" sz="1200" b="0" i="0" u="none" strike="noStrike" cap="none" dirty="0">
                <a:solidFill>
                  <a:schemeClr val="dk1"/>
                </a:solidFill>
                <a:effectLst/>
                <a:latin typeface="+mn-lt"/>
                <a:ea typeface="Calibri"/>
                <a:cs typeface="Calibri"/>
                <a:sym typeface="Calibri"/>
              </a:rPr>
              <a:t>, </a:t>
            </a:r>
            <a:r>
              <a:rPr lang="en-US" sz="1200" b="0" i="0" u="none" strike="noStrike" cap="none" dirty="0" err="1">
                <a:solidFill>
                  <a:schemeClr val="dk1"/>
                </a:solidFill>
                <a:effectLst/>
                <a:latin typeface="+mn-lt"/>
                <a:ea typeface="Calibri"/>
                <a:cs typeface="Calibri"/>
                <a:sym typeface="Calibri"/>
              </a:rPr>
              <a:t>Easel.ly</a:t>
            </a:r>
            <a:r>
              <a:rPr lang="en-US" sz="1200" b="0" i="0" u="none" strike="noStrike" cap="none" dirty="0">
                <a:solidFill>
                  <a:schemeClr val="dk1"/>
                </a:solidFill>
                <a:effectLst/>
                <a:latin typeface="+mn-lt"/>
                <a:ea typeface="Calibri"/>
                <a:cs typeface="Calibri"/>
                <a:sym typeface="Calibri"/>
              </a:rPr>
              <a:t>).  </a:t>
            </a:r>
          </a:p>
          <a:p>
            <a:r>
              <a:rPr lang="en-US" sz="1200" b="0" i="0" u="none" strike="noStrike" cap="none" dirty="0">
                <a:solidFill>
                  <a:schemeClr val="dk1"/>
                </a:solidFill>
                <a:effectLst/>
                <a:latin typeface="+mn-lt"/>
                <a:ea typeface="Calibri"/>
                <a:cs typeface="Calibri"/>
                <a:sym typeface="Calibri"/>
              </a:rPr>
              <a:t> </a:t>
            </a:r>
          </a:p>
          <a:p>
            <a:r>
              <a:rPr lang="en-US" sz="1200" b="0" i="0" u="none" strike="noStrike" cap="none" dirty="0">
                <a:solidFill>
                  <a:schemeClr val="dk1"/>
                </a:solidFill>
                <a:effectLst/>
                <a:latin typeface="+mn-lt"/>
                <a:ea typeface="Calibri"/>
                <a:cs typeface="Calibri"/>
                <a:sym typeface="Calibri"/>
              </a:rPr>
              <a:t>Click to reveal the timer. Enter the time you are giving students to complete their infographic.</a:t>
            </a:r>
            <a:r>
              <a:rPr lang="en-US" dirty="0"/>
              <a:t> </a:t>
            </a:r>
            <a:r>
              <a:rPr lang="en-US" sz="1200" b="0" i="0" u="none" strike="noStrike" cap="none" dirty="0">
                <a:solidFill>
                  <a:schemeClr val="dk1"/>
                </a:solidFill>
                <a:effectLst/>
                <a:latin typeface="+mn-lt"/>
                <a:ea typeface="Calibri"/>
                <a:cs typeface="Calibri"/>
                <a:sym typeface="Calibri"/>
              </a:rPr>
              <a:t>Set the timer for </a:t>
            </a:r>
            <a:r>
              <a:rPr lang="en-US" sz="1200" b="1" i="0" u="none" strike="noStrike" cap="none" dirty="0">
                <a:solidFill>
                  <a:schemeClr val="dk1"/>
                </a:solidFill>
                <a:effectLst/>
                <a:latin typeface="+mn-lt"/>
                <a:ea typeface="Calibri"/>
                <a:cs typeface="Calibri"/>
                <a:sym typeface="Calibri"/>
              </a:rPr>
              <a:t>15 minutes</a:t>
            </a:r>
            <a:r>
              <a:rPr lang="en-US" sz="1200" b="0" i="0" u="none" strike="noStrike" cap="none" dirty="0">
                <a:solidFill>
                  <a:schemeClr val="dk1"/>
                </a:solidFill>
                <a:effectLst/>
                <a:latin typeface="+mn-lt"/>
                <a:ea typeface="Calibri"/>
                <a:cs typeface="Calibri"/>
                <a:sym typeface="Calibri"/>
              </a:rPr>
              <a:t> (45-minute session) or </a:t>
            </a:r>
            <a:r>
              <a:rPr lang="en-US" sz="1200" b="1" i="0" u="none" strike="noStrike" cap="none" dirty="0">
                <a:solidFill>
                  <a:schemeClr val="dk1"/>
                </a:solidFill>
                <a:effectLst/>
                <a:latin typeface="+mn-lt"/>
                <a:ea typeface="Calibri"/>
                <a:cs typeface="Calibri"/>
                <a:sym typeface="Calibri"/>
              </a:rPr>
              <a:t>25 minutes</a:t>
            </a:r>
            <a:r>
              <a:rPr lang="en-US" sz="1200" b="0" i="0" u="none" strike="noStrike" cap="none" dirty="0">
                <a:solidFill>
                  <a:schemeClr val="dk1"/>
                </a:solidFill>
                <a:effectLst/>
                <a:latin typeface="+mn-lt"/>
                <a:ea typeface="Calibri"/>
                <a:cs typeface="Calibri"/>
                <a:sym typeface="Calibri"/>
              </a:rPr>
              <a:t> (60-minute session).</a:t>
            </a:r>
            <a:endParaRPr lang="en-US" sz="1200" b="0" i="0" u="none" strike="noStrike" cap="none" dirty="0">
              <a:solidFill>
                <a:schemeClr val="dk1"/>
              </a:solidFill>
              <a:effectLst/>
              <a:latin typeface="+mn-lt"/>
              <a:ea typeface="Calibri"/>
              <a:cs typeface="Calibri"/>
            </a:endParaRPr>
          </a:p>
          <a:p>
            <a:pPr lvl="1"/>
            <a:r>
              <a:rPr lang="en-US" sz="1200" b="0" i="1" u="none" strike="noStrike" cap="none" dirty="0">
                <a:solidFill>
                  <a:schemeClr val="dk1"/>
                </a:solidFill>
                <a:effectLst/>
                <a:latin typeface="+mn-lt"/>
                <a:ea typeface="Calibri"/>
                <a:cs typeface="Calibri"/>
                <a:sym typeface="Calibri"/>
              </a:rPr>
              <a:t>Note</a:t>
            </a:r>
            <a:r>
              <a:rPr lang="en-US" sz="1200" b="0" i="0" u="none" strike="noStrike" cap="none" dirty="0">
                <a:solidFill>
                  <a:schemeClr val="dk1"/>
                </a:solidFill>
                <a:effectLst/>
                <a:latin typeface="+mn-lt"/>
                <a:ea typeface="Calibri"/>
                <a:cs typeface="Calibri"/>
                <a:sym typeface="Calibri"/>
              </a:rPr>
              <a:t>: If using printed version of PowerPoint, use a stopwatch or smartphone clock app to keep time.</a:t>
            </a:r>
            <a:br>
              <a:rPr lang="en-US" sz="1200" b="0" i="0" u="none" strike="noStrike" cap="none" dirty="0">
                <a:solidFill>
                  <a:schemeClr val="dk1"/>
                </a:solidFill>
                <a:effectLst/>
                <a:latin typeface="+mn-lt"/>
                <a:ea typeface="Calibri"/>
                <a:cs typeface="Calibri"/>
                <a:sym typeface="Calibri"/>
              </a:rPr>
            </a:br>
            <a:endParaRPr lang="en-US" sz="1200" b="0" i="0" u="none" strike="noStrike" cap="none" dirty="0">
              <a:solidFill>
                <a:schemeClr val="dk1"/>
              </a:solidFill>
              <a:effectLst/>
              <a:latin typeface="+mn-lt"/>
              <a:ea typeface="Calibri"/>
              <a:cs typeface="Calibri"/>
              <a:sym typeface="Calibri"/>
            </a:endParaRPr>
          </a:p>
          <a:p>
            <a:pPr lvl="0"/>
            <a:r>
              <a:rPr lang="en-US" sz="1200" b="0" i="0" u="none" strike="noStrike" cap="none" dirty="0">
                <a:solidFill>
                  <a:schemeClr val="dk1"/>
                </a:solidFill>
                <a:effectLst/>
                <a:latin typeface="+mn-lt"/>
                <a:ea typeface="Calibri"/>
                <a:cs typeface="Calibri"/>
                <a:sym typeface="Calibri"/>
              </a:rPr>
              <a:t>If time allows, have students present their Public Awareness Infographics to the class.</a:t>
            </a:r>
          </a:p>
          <a:p>
            <a:pPr lvl="0"/>
            <a:endParaRPr lang="en-US" sz="1200" b="0" i="0" u="none" strike="noStrike" cap="none" dirty="0">
              <a:solidFill>
                <a:schemeClr val="dk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Adjust the timer by entering the animation settings &gt; animation pane. Change the timing of the ‘Oval’. Note: </a:t>
            </a:r>
            <a:r>
              <a:rPr lang="en-GB" b="1" i="1" baseline="0" dirty="0"/>
              <a:t>the timing has to be entered in seconds.</a:t>
            </a:r>
          </a:p>
          <a:p>
            <a:pPr lvl="0"/>
            <a:endParaRPr lang="en-US" sz="1200" b="0" i="0" u="none" strike="noStrike" cap="none" dirty="0">
              <a:solidFill>
                <a:schemeClr val="dk1"/>
              </a:solidFill>
              <a:effectLst/>
              <a:latin typeface="+mn-lt"/>
              <a:ea typeface="Calibri"/>
              <a:cs typeface="Calibri"/>
              <a:sym typeface="Calibri"/>
            </a:endParaRPr>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19</a:t>
            </a:fld>
            <a:endParaRPr lang="en-US"/>
          </a:p>
        </p:txBody>
      </p:sp>
    </p:spTree>
    <p:extLst>
      <p:ext uri="{BB962C8B-B14F-4D97-AF65-F5344CB8AC3E}">
        <p14:creationId xmlns:p14="http://schemas.microsoft.com/office/powerpoint/2010/main" val="543418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b="1" dirty="0"/>
              <a:t>Instructor Notes:</a:t>
            </a:r>
          </a:p>
          <a:p>
            <a:pPr marL="0" lvl="0" indent="0" algn="l" rtl="0">
              <a:lnSpc>
                <a:spcPct val="100000"/>
              </a:lnSpc>
              <a:spcBef>
                <a:spcPts val="0"/>
              </a:spcBef>
              <a:spcAft>
                <a:spcPts val="0"/>
              </a:spcAft>
              <a:buSzPts val="1400"/>
              <a:buNone/>
            </a:pPr>
            <a:r>
              <a:rPr lang="en-US" b="0" dirty="0"/>
              <a:t>The nervous system is made up of two parts– the central nervous system (CNS) and the peripheral nervous system (PNS).</a:t>
            </a:r>
          </a:p>
          <a:p>
            <a:pPr marL="0" lvl="0" indent="0" algn="l" rtl="0">
              <a:lnSpc>
                <a:spcPct val="100000"/>
              </a:lnSpc>
              <a:spcBef>
                <a:spcPts val="0"/>
              </a:spcBef>
              <a:spcAft>
                <a:spcPts val="0"/>
              </a:spcAft>
              <a:buSzPts val="1400"/>
              <a:buNone/>
            </a:pPr>
            <a:endParaRPr lang="en-US" b="0" dirty="0"/>
          </a:p>
          <a:p>
            <a:pPr marL="0" lvl="0" indent="0" algn="l" rtl="0">
              <a:lnSpc>
                <a:spcPct val="100000"/>
              </a:lnSpc>
              <a:spcBef>
                <a:spcPts val="0"/>
              </a:spcBef>
              <a:spcAft>
                <a:spcPts val="0"/>
              </a:spcAft>
              <a:buSzPts val="1400"/>
              <a:buNone/>
            </a:pPr>
            <a:r>
              <a:rPr lang="en-US" b="0" dirty="0"/>
              <a:t>Click to show students that the CNS includes the brain and the spinal cord and responds to sensory information. Click again to show that the PNS includes all the nerves that branch out from the CNS, connecting it to the other parts of the body like muscles and organs.</a:t>
            </a:r>
          </a:p>
          <a:p>
            <a:pPr marL="0" lvl="0" indent="0" algn="l" rtl="0">
              <a:lnSpc>
                <a:spcPct val="100000"/>
              </a:lnSpc>
              <a:spcBef>
                <a:spcPts val="0"/>
              </a:spcBef>
              <a:spcAft>
                <a:spcPts val="0"/>
              </a:spcAft>
              <a:buSzPts val="1400"/>
              <a:buNone/>
            </a:pPr>
            <a:endParaRPr lang="en-US" b="0" dirty="0"/>
          </a:p>
          <a:p>
            <a:pPr marL="0" lvl="0" indent="0" algn="l" rtl="0">
              <a:lnSpc>
                <a:spcPct val="100000"/>
              </a:lnSpc>
              <a:spcBef>
                <a:spcPts val="0"/>
              </a:spcBef>
              <a:spcAft>
                <a:spcPts val="0"/>
              </a:spcAft>
              <a:buSzPts val="1400"/>
              <a:buNone/>
            </a:pPr>
            <a:r>
              <a:rPr lang="en-US" b="1" dirty="0"/>
              <a:t>Key Talking Points:</a:t>
            </a:r>
            <a:endParaRPr lang="en-US" b="0" dirty="0"/>
          </a:p>
          <a:p>
            <a:pPr marL="171450" lvl="0" indent="-171450" algn="l" rtl="0">
              <a:lnSpc>
                <a:spcPct val="100000"/>
              </a:lnSpc>
              <a:spcBef>
                <a:spcPts val="0"/>
              </a:spcBef>
              <a:spcAft>
                <a:spcPts val="0"/>
              </a:spcAft>
              <a:buSzPts val="1400"/>
              <a:buFontTx/>
              <a:buChar char="-"/>
            </a:pPr>
            <a:r>
              <a:rPr lang="en-US" b="0" dirty="0"/>
              <a:t>The nervous system is made up of the central nervous system and the peripheral nervous system.</a:t>
            </a:r>
          </a:p>
          <a:p>
            <a:pPr marL="171450" lvl="0" indent="-171450" algn="l" rtl="0">
              <a:lnSpc>
                <a:spcPct val="100000"/>
              </a:lnSpc>
              <a:spcBef>
                <a:spcPts val="0"/>
              </a:spcBef>
              <a:spcAft>
                <a:spcPts val="0"/>
              </a:spcAft>
              <a:buSzPts val="1400"/>
              <a:buFontTx/>
              <a:buChar char="-"/>
            </a:pPr>
            <a:r>
              <a:rPr lang="en-US" b="0" dirty="0"/>
              <a:t>The central nervous system includes the brain and spinal cord.</a:t>
            </a:r>
          </a:p>
          <a:p>
            <a:pPr marL="171450" lvl="0" indent="-171450" algn="l" rtl="0">
              <a:lnSpc>
                <a:spcPct val="100000"/>
              </a:lnSpc>
              <a:spcBef>
                <a:spcPts val="0"/>
              </a:spcBef>
              <a:spcAft>
                <a:spcPts val="0"/>
              </a:spcAft>
              <a:buSzPts val="1400"/>
              <a:buFontTx/>
              <a:buChar char="-"/>
            </a:pPr>
            <a:r>
              <a:rPr lang="en-US" b="0" dirty="0"/>
              <a:t>The peripheral nervous system includes all other nerves and connects the CNS to the rest of the body.</a:t>
            </a:r>
            <a:endParaRPr lang="en-US" b="1" dirty="0"/>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2</a:t>
            </a:fld>
            <a:endParaRPr lang="en-US"/>
          </a:p>
        </p:txBody>
      </p:sp>
    </p:spTree>
    <p:extLst>
      <p:ext uri="{BB962C8B-B14F-4D97-AF65-F5344CB8AC3E}">
        <p14:creationId xmlns:p14="http://schemas.microsoft.com/office/powerpoint/2010/main" val="2072082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b="1" dirty="0"/>
              <a:t>Instructor Notes:</a:t>
            </a:r>
          </a:p>
          <a:p>
            <a:r>
              <a:rPr lang="en-US" dirty="0"/>
              <a:t>Explain to the students that different drugs have different effects on the brain </a:t>
            </a:r>
            <a:r>
              <a:rPr lang="en-US" u="none" dirty="0"/>
              <a:t>and nervous system.</a:t>
            </a:r>
          </a:p>
          <a:p>
            <a:endParaRPr lang="en-US" u="none" dirty="0"/>
          </a:p>
          <a:p>
            <a:r>
              <a:rPr lang="en-US" u="none" dirty="0"/>
              <a:t>Explain that the students may recognize some of the names of the medications we will discuss today. It's important to remember that when taking these medications as prescribed by a doctor for a legitimate medical purpose, these medications can be very effective and safe. However, when misused, these medications can have harmful effects. </a:t>
            </a:r>
          </a:p>
          <a:p>
            <a:endParaRPr lang="en-US" sz="1200" b="0" i="0" u="none" strike="noStrike" cap="none" dirty="0">
              <a:solidFill>
                <a:schemeClr val="dk1"/>
              </a:solidFill>
              <a:effectLst/>
              <a:latin typeface="+mn-lt"/>
              <a:ea typeface="Calibri"/>
              <a:cs typeface="Calibri"/>
            </a:endParaRPr>
          </a:p>
          <a:p>
            <a:r>
              <a:rPr lang="en-US" sz="1200" b="0" i="0" u="none" strike="noStrike" cap="none" dirty="0">
                <a:solidFill>
                  <a:schemeClr val="dk1"/>
                </a:solidFill>
                <a:effectLst/>
                <a:latin typeface="+mn-lt"/>
                <a:ea typeface="Calibri"/>
                <a:cs typeface="Calibri"/>
                <a:sym typeface="Calibri"/>
              </a:rPr>
              <a:t>Have the students look at the picture then ask what the difference is between the person on the left and the right.</a:t>
            </a:r>
            <a:r>
              <a:rPr lang="en-US" u="none" dirty="0"/>
              <a:t> </a:t>
            </a:r>
            <a:endParaRPr lang="en-US" sz="1200" b="0" i="0" u="none" strike="noStrike" cap="none" dirty="0">
              <a:solidFill>
                <a:schemeClr val="dk1"/>
              </a:solidFill>
              <a:effectLst/>
              <a:latin typeface="+mn-lt"/>
              <a:ea typeface="Calibri"/>
              <a:cs typeface="Calibri"/>
            </a:endParaRPr>
          </a:p>
          <a:p>
            <a:endParaRPr lang="en-US" sz="1200" b="0" i="0" u="none" strike="noStrike" cap="none" dirty="0">
              <a:solidFill>
                <a:schemeClr val="dk1"/>
              </a:solidFill>
              <a:effectLst/>
              <a:latin typeface="+mn-lt"/>
              <a:ea typeface="Calibri"/>
              <a:cs typeface="Calibri"/>
            </a:endParaRPr>
          </a:p>
          <a:p>
            <a:r>
              <a:rPr lang="en-US" sz="1200" b="0" i="0" u="none" strike="noStrike" cap="none" dirty="0">
                <a:solidFill>
                  <a:schemeClr val="dk1"/>
                </a:solidFill>
                <a:effectLst/>
                <a:latin typeface="+mn-lt"/>
                <a:ea typeface="Calibri"/>
                <a:cs typeface="Calibri"/>
                <a:sym typeface="Calibri"/>
              </a:rPr>
              <a:t>Click</a:t>
            </a:r>
            <a:r>
              <a:rPr lang="en-US" u="none" dirty="0"/>
              <a:t> and explain that prescription stimulants are generally used to treat attention-deficit hyperactivity disorder (ADHD) and narcolepsy—uncontrollable episodes of deep sleep. They work by increasing alertness, attention, and energy.  Some examples you may have heard of include prescription medications like Adderall</a:t>
            </a:r>
            <a:r>
              <a:rPr lang="en-US" sz="1200" u="none" dirty="0">
                <a:solidFill>
                  <a:srgbClr val="FFFFFF"/>
                </a:solidFill>
              </a:rPr>
              <a:t>®</a:t>
            </a:r>
            <a:r>
              <a:rPr lang="en-US" u="none" dirty="0"/>
              <a:t>, Ritalin</a:t>
            </a:r>
            <a:r>
              <a:rPr lang="en-US" sz="1200" u="none" dirty="0">
                <a:solidFill>
                  <a:srgbClr val="FFFFFF"/>
                </a:solidFill>
              </a:rPr>
              <a:t>®</a:t>
            </a:r>
            <a:r>
              <a:rPr lang="en-US" u="none" dirty="0"/>
              <a:t>, </a:t>
            </a:r>
            <a:r>
              <a:rPr lang="en-US" u="none" dirty="0" err="1"/>
              <a:t>Concerta</a:t>
            </a:r>
            <a:r>
              <a:rPr lang="en-US" sz="1200" u="none" dirty="0">
                <a:solidFill>
                  <a:srgbClr val="FFFFFF"/>
                </a:solidFill>
              </a:rPr>
              <a:t>®</a:t>
            </a:r>
            <a:r>
              <a:rPr lang="en-US" u="none" dirty="0"/>
              <a:t> and the illegal drug, methamphetamine (meth).  Side effects of these medications may include: anxiety, trouble sleeping, reduced appetite, and increased heart rate. Misusing prescription stimulants can cause psychosis, paranoia, heart attack, or stroke. </a:t>
            </a:r>
            <a:endParaRPr lang="en-US" sz="1200" b="0" i="0" u="none" strike="noStrike" cap="none" dirty="0">
              <a:solidFill>
                <a:schemeClr val="dk1"/>
              </a:solidFill>
              <a:effectLst/>
              <a:latin typeface="+mn-lt"/>
              <a:ea typeface="Calibri"/>
              <a:cs typeface="Calibri"/>
            </a:endParaRPr>
          </a:p>
          <a:p>
            <a:endParaRPr lang="en-US" u="none" dirty="0"/>
          </a:p>
          <a:p>
            <a:r>
              <a:rPr lang="en-US" u="none" dirty="0"/>
              <a:t>Click again and explain that depressants have the opposite effects of stimulants. Depressants are medications that include sedatives, tranquilizers, and hypnotics. Some examples you may have heard of include prescription medications like Xanax</a:t>
            </a:r>
            <a:r>
              <a:rPr lang="en-US" sz="1200" u="none" dirty="0">
                <a:solidFill>
                  <a:srgbClr val="FFFFFF"/>
                </a:solidFill>
              </a:rPr>
              <a:t>®</a:t>
            </a:r>
            <a:r>
              <a:rPr lang="en-US" u="none" dirty="0"/>
              <a:t>, </a:t>
            </a:r>
            <a:r>
              <a:rPr lang="en-US" u="none" dirty="0" err="1"/>
              <a:t>Klonopin</a:t>
            </a:r>
            <a:r>
              <a:rPr lang="en-US" sz="1200" u="none" dirty="0">
                <a:solidFill>
                  <a:srgbClr val="FFFFFF"/>
                </a:solidFill>
              </a:rPr>
              <a:t>®</a:t>
            </a:r>
            <a:r>
              <a:rPr lang="en-US" u="none" dirty="0"/>
              <a:t>, or Ambien®</a:t>
            </a:r>
            <a:r>
              <a:rPr lang="en-US" dirty="0">
                <a:solidFill>
                  <a:srgbClr val="000000"/>
                </a:solidFill>
              </a:rPr>
              <a:t> </a:t>
            </a:r>
            <a:r>
              <a:rPr lang="en-US" u="none" dirty="0"/>
              <a:t>that work by slowing brain activity, making them useful for treating anxiety, panic, and sleep disorders. Side effects of these medications may include: slurred speech, confusion, dizziness, drowsiness, and slowed breathing.  Most are prescribed for a short period of time and are used responsibly by the patient. Combining these types of medications with other drugs, like opioids, or with alcohol dramatically increases the risk for serious and deadly consequences. </a:t>
            </a:r>
          </a:p>
          <a:p>
            <a:endParaRPr lang="en-US" u="sng" dirty="0"/>
          </a:p>
          <a:p>
            <a:endParaRPr lang="en-US" b="1" dirty="0"/>
          </a:p>
          <a:p>
            <a:r>
              <a:rPr lang="en-US" sz="1200" b="1" i="0" u="none" strike="noStrike" cap="none" dirty="0">
                <a:solidFill>
                  <a:schemeClr val="dk1"/>
                </a:solidFill>
                <a:effectLst/>
                <a:latin typeface="+mn-lt"/>
                <a:ea typeface="Calibri"/>
                <a:cs typeface="Calibri"/>
                <a:sym typeface="Calibri"/>
              </a:rPr>
              <a:t>Key Talking Points:</a:t>
            </a:r>
          </a:p>
          <a:p>
            <a:r>
              <a:rPr lang="en-US" sz="1200" b="1" i="0" u="none" strike="noStrike" cap="none" dirty="0">
                <a:solidFill>
                  <a:schemeClr val="dk1"/>
                </a:solidFill>
                <a:effectLst/>
                <a:latin typeface="+mn-lt"/>
                <a:cs typeface="Calibri"/>
                <a:sym typeface="Calibri"/>
              </a:rPr>
              <a:t>-</a:t>
            </a:r>
            <a:r>
              <a:rPr lang="en-US" u="none" dirty="0"/>
              <a:t>Prescription stimulants work by increasing alertness, attention, and energy.</a:t>
            </a:r>
          </a:p>
          <a:p>
            <a:r>
              <a:rPr lang="en-US" sz="1200" b="0" i="0" u="none" strike="noStrike" cap="none" dirty="0">
                <a:solidFill>
                  <a:schemeClr val="dk1"/>
                </a:solidFill>
                <a:effectLst/>
                <a:latin typeface="+mn-lt"/>
                <a:ea typeface="Calibri"/>
                <a:cs typeface="Calibri"/>
                <a:sym typeface="Calibri"/>
              </a:rPr>
              <a:t>-Depressants</a:t>
            </a:r>
            <a:r>
              <a:rPr lang="en-US" u="none" dirty="0"/>
              <a:t> are medications that slow brain activity, making them useful for treating anxiety, panic, and sleep disorders.</a:t>
            </a:r>
          </a:p>
          <a:p>
            <a:r>
              <a:rPr lang="en-US" sz="1200" b="0" i="0" u="none" strike="noStrike" cap="none" dirty="0">
                <a:solidFill>
                  <a:schemeClr val="dk1"/>
                </a:solidFill>
                <a:latin typeface="+mn-lt"/>
                <a:ea typeface="Calibri"/>
                <a:cs typeface="Calibri"/>
                <a:sym typeface="Calibri"/>
              </a:rPr>
              <a:t>-Stimulants and depressants have legitimate medical purposes when used appropriately but can be very dangerous when misused or abused</a:t>
            </a:r>
            <a:r>
              <a:rPr lang="en-US" dirty="0"/>
              <a:t>.</a:t>
            </a:r>
            <a:endParaRPr lang="en-US" u="sng" dirty="0"/>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3</a:t>
            </a:fld>
            <a:endParaRPr lang="en-US"/>
          </a:p>
        </p:txBody>
      </p:sp>
    </p:spTree>
    <p:extLst>
      <p:ext uri="{BB962C8B-B14F-4D97-AF65-F5344CB8AC3E}">
        <p14:creationId xmlns:p14="http://schemas.microsoft.com/office/powerpoint/2010/main" val="4193531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b="1" dirty="0"/>
              <a:t>Instructor notes:</a:t>
            </a:r>
          </a:p>
          <a:p>
            <a:r>
              <a:rPr lang="en-US" dirty="0"/>
              <a:t>Inform students that opioids are substances that act on receptors in your brain for pain relief. </a:t>
            </a:r>
            <a:br>
              <a:rPr lang="en-US" dirty="0"/>
            </a:br>
            <a:endParaRPr lang="en-US" dirty="0"/>
          </a:p>
          <a:p>
            <a:r>
              <a:rPr lang="en-US" dirty="0"/>
              <a:t>Click to explain to them that the legal opioids are only available with a prescription (i.e., Hydrocodone, Oxycodone, Morphine and Codeine). You may recognize their brand names as Vicodin®, OxyContin®, or Percocet®.  Other opioids, like heroin, are illegal/illicit. </a:t>
            </a:r>
            <a:br>
              <a:rPr lang="en-US" dirty="0"/>
            </a:br>
            <a:endParaRPr lang="en-US" dirty="0"/>
          </a:p>
          <a:p>
            <a:r>
              <a:rPr lang="en-US" dirty="0"/>
              <a:t>Click again to discuss the opioid fentanyl, which is a powerful synthetic opioid that is similar to morphine but is 50-100 times more potent. It is a prescription drug used to treat patients with severe pain. More recently fentanyl is showing up in illegal street drugs, like heroin or fake prescription pain pills.  </a:t>
            </a:r>
          </a:p>
          <a:p>
            <a:pPr lvl="0"/>
            <a:endParaRPr lang="en-US" sz="1200" b="0" i="0" u="none" strike="noStrike" cap="none" dirty="0">
              <a:solidFill>
                <a:schemeClr val="dk1"/>
              </a:solidFill>
              <a:effectLst/>
              <a:latin typeface="+mn-lt"/>
              <a:ea typeface="Calibri"/>
              <a:cs typeface="Calibri"/>
              <a:sym typeface="Calibri"/>
            </a:endParaRPr>
          </a:p>
          <a:p>
            <a:r>
              <a:rPr lang="en-US" dirty="0"/>
              <a:t>Ask for 1-2 volunteers to offer examples of any other medications they’re familiar with to treat pain that are </a:t>
            </a:r>
            <a:r>
              <a:rPr lang="en-US" i="1" dirty="0"/>
              <a:t>not</a:t>
            </a:r>
            <a:r>
              <a:rPr lang="en-US" dirty="0"/>
              <a:t> opioids. Reinforce to students that there are many common over the counter (OTC) pain medications available. Explain that nonsteroidal anti-inflammatory drugs, referred to as NSAIDs (like aspirin or ibuprofen/Motrin®), help reduce pain and swelling from ailments such as minor sports injuries, headaches, and arthritis. Acetaminophen (Tylenol®) is often used to treat minor aches and pains and reduce fevers. Emphasize that an OTC medication, like ibuprofen or acetaminophen, may be sufficient to control mild or short-term pain.</a:t>
            </a:r>
          </a:p>
          <a:p>
            <a:endParaRPr lang="en-US" dirty="0"/>
          </a:p>
          <a:p>
            <a:r>
              <a:rPr lang="en-US" b="1" dirty="0"/>
              <a:t>Key Talking Points: </a:t>
            </a:r>
            <a:endParaRPr lang="en-US" dirty="0"/>
          </a:p>
          <a:p>
            <a:r>
              <a:rPr lang="en-US" dirty="0"/>
              <a:t>-Opioids can be both legal (e.g. prescription opioids) and illegal (e.g. heroin). </a:t>
            </a:r>
          </a:p>
          <a:p>
            <a:r>
              <a:rPr lang="en-US" dirty="0"/>
              <a:t>-Fentanyl is an FDA approved opioid pain medication to treat severe pain, but is often dangerously used to lace illicit/illegal drugs.</a:t>
            </a:r>
          </a:p>
          <a:p>
            <a:r>
              <a:rPr lang="en-US" dirty="0"/>
              <a:t>-NSAIDs (like aspirin or ibuprofen) help reduce minor pain and swelling. </a:t>
            </a:r>
          </a:p>
          <a:p>
            <a:r>
              <a:rPr lang="en-US" dirty="0"/>
              <a:t>-Acetaminophen is often used to treat minor aches and pains and reduce fevers.</a:t>
            </a:r>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4</a:t>
            </a:fld>
            <a:endParaRPr lang="en-US"/>
          </a:p>
        </p:txBody>
      </p:sp>
    </p:spTree>
    <p:extLst>
      <p:ext uri="{BB962C8B-B14F-4D97-AF65-F5344CB8AC3E}">
        <p14:creationId xmlns:p14="http://schemas.microsoft.com/office/powerpoint/2010/main" val="25673971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b="1" dirty="0"/>
              <a:t>Instructor Notes:</a:t>
            </a:r>
          </a:p>
          <a:p>
            <a:pPr lvl="0"/>
            <a:r>
              <a:rPr lang="en-US" sz="1200" b="0" i="0" u="none" strike="noStrike" cap="none" dirty="0">
                <a:solidFill>
                  <a:schemeClr val="dk1"/>
                </a:solidFill>
                <a:effectLst/>
                <a:latin typeface="+mn-lt"/>
                <a:ea typeface="Calibri"/>
                <a:cs typeface="Calibri"/>
                <a:sym typeface="Calibri"/>
              </a:rPr>
              <a:t>Tell students that opioids have many effects on the brain and body. Ask students to draw a T-chart on a piece of paper and title it with “Brain” and “Body.” As students watch the upcoming video, they should capture how opioids impact each and write that in the appropriate column. </a:t>
            </a:r>
            <a:br>
              <a:rPr lang="en-US" sz="1200" b="0" i="0" u="none" strike="noStrike" cap="none" dirty="0">
                <a:solidFill>
                  <a:schemeClr val="dk1"/>
                </a:solidFill>
                <a:effectLst/>
                <a:latin typeface="+mn-lt"/>
                <a:ea typeface="Calibri"/>
                <a:cs typeface="Calibri"/>
                <a:sym typeface="Calibri"/>
              </a:rPr>
            </a:br>
            <a:endParaRPr lang="en-US" sz="1200" b="0" i="0" u="none" strike="noStrike" cap="none" dirty="0">
              <a:solidFill>
                <a:schemeClr val="dk1"/>
              </a:solidFill>
              <a:effectLst/>
              <a:latin typeface="+mn-lt"/>
              <a:ea typeface="Calibri"/>
              <a:cs typeface="Calibri"/>
              <a:sym typeface="Calibri"/>
            </a:endParaRPr>
          </a:p>
          <a:p>
            <a:pPr lvl="0"/>
            <a:r>
              <a:rPr lang="en-US" sz="1200" b="0" i="0" u="none" strike="noStrike" cap="none" dirty="0">
                <a:solidFill>
                  <a:schemeClr val="dk1"/>
                </a:solidFill>
                <a:effectLst/>
                <a:latin typeface="+mn-lt"/>
                <a:ea typeface="Calibri"/>
                <a:cs typeface="Calibri"/>
                <a:sym typeface="Calibri"/>
              </a:rPr>
              <a:t>Click to play the video. </a:t>
            </a:r>
          </a:p>
          <a:p>
            <a:r>
              <a:rPr lang="en-US" sz="1200" b="0" i="0" u="none" strike="noStrike" cap="none" dirty="0">
                <a:solidFill>
                  <a:schemeClr val="dk1"/>
                </a:solidFill>
                <a:effectLst/>
                <a:latin typeface="+mn-lt"/>
                <a:ea typeface="Calibri"/>
                <a:cs typeface="Calibri"/>
                <a:sym typeface="Calibri"/>
              </a:rPr>
              <a:t> </a:t>
            </a:r>
          </a:p>
          <a:p>
            <a:r>
              <a:rPr lang="en-US" sz="1200" b="0" i="0" u="none" strike="noStrike" cap="none" dirty="0">
                <a:solidFill>
                  <a:schemeClr val="dk1"/>
                </a:solidFill>
                <a:effectLst/>
                <a:latin typeface="+mn-lt"/>
                <a:ea typeface="Calibri"/>
                <a:cs typeface="Calibri"/>
                <a:sym typeface="Calibri"/>
              </a:rPr>
              <a:t>After the video, invite students to share some facts they learned from the video. Write facts on the board for reference throughout the session. Use the </a:t>
            </a:r>
            <a:r>
              <a:rPr lang="en-US" sz="1200" b="1" i="0" u="none" strike="noStrike" cap="none" dirty="0">
                <a:solidFill>
                  <a:schemeClr val="dk1"/>
                </a:solidFill>
                <a:effectLst/>
                <a:latin typeface="+mn-lt"/>
                <a:ea typeface="Calibri"/>
                <a:cs typeface="Calibri"/>
                <a:sym typeface="Calibri"/>
              </a:rPr>
              <a:t>Age Appropriate Information T-Chart </a:t>
            </a:r>
            <a:r>
              <a:rPr lang="en-US" sz="1200" b="0" i="0" u="none" strike="noStrike" cap="none" dirty="0">
                <a:solidFill>
                  <a:schemeClr val="dk1"/>
                </a:solidFill>
                <a:effectLst/>
                <a:latin typeface="+mn-lt"/>
                <a:ea typeface="Calibri"/>
                <a:cs typeface="Calibri"/>
                <a:sym typeface="Calibri"/>
              </a:rPr>
              <a:t>answer key as a guide.</a:t>
            </a:r>
          </a:p>
          <a:p>
            <a:pPr lvl="0"/>
            <a:endParaRPr lang="en-US" sz="1200" b="0" i="0" u="none" strike="noStrike" cap="none" dirty="0">
              <a:solidFill>
                <a:schemeClr val="dk1"/>
              </a:solidFill>
              <a:effectLst/>
              <a:latin typeface="+mn-lt"/>
              <a:ea typeface="Calibri"/>
              <a:cs typeface="Calibri"/>
              <a:sym typeface="Calibri"/>
            </a:endParaRPr>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5</a:t>
            </a:fld>
            <a:endParaRPr lang="en-US"/>
          </a:p>
        </p:txBody>
      </p:sp>
    </p:spTree>
    <p:extLst>
      <p:ext uri="{BB962C8B-B14F-4D97-AF65-F5344CB8AC3E}">
        <p14:creationId xmlns:p14="http://schemas.microsoft.com/office/powerpoint/2010/main" val="34387245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sz="1200" b="1" i="0" u="none" strike="noStrike" cap="none" dirty="0">
                <a:solidFill>
                  <a:schemeClr val="dk1"/>
                </a:solidFill>
                <a:latin typeface="+mn-lt"/>
                <a:ea typeface="Calibri"/>
                <a:cs typeface="Calibri"/>
                <a:sym typeface="Calibri"/>
              </a:rPr>
              <a:t>Instructor notes</a:t>
            </a:r>
            <a:r>
              <a:rPr lang="en-US" sz="1200" b="0" i="0" u="none" strike="noStrike" cap="none" dirty="0">
                <a:solidFill>
                  <a:schemeClr val="dk1"/>
                </a:solidFill>
                <a:latin typeface="+mn-lt"/>
                <a:ea typeface="Calibri"/>
                <a:cs typeface="Calibri"/>
                <a:sym typeface="Calibri"/>
              </a:rPr>
              <a:t>:</a:t>
            </a:r>
            <a:r>
              <a:rPr lang="en-US" dirty="0"/>
              <a:t> </a:t>
            </a:r>
          </a:p>
          <a:p>
            <a:pPr marL="0" indent="0"/>
            <a:r>
              <a:rPr lang="en-US" dirty="0"/>
              <a:t>Opioids mainly target cells in the brain, spinal cord, and other organs in the body that involve pain and/or pleasure. This is because they block pain messages and act on the reward center of the brain. They do this by attaching to the opioid receptors in the brain and spinal cord to block the transmission of pain messages to the brain. This is why doctors prescribe opioids to patients.</a:t>
            </a:r>
            <a:br>
              <a:rPr lang="en-US" dirty="0"/>
            </a:br>
            <a:br>
              <a:rPr lang="en-US" sz="1200" b="0" i="0" u="none" strike="noStrike" cap="none" dirty="0">
                <a:solidFill>
                  <a:schemeClr val="dk1"/>
                </a:solidFill>
                <a:effectLst/>
                <a:latin typeface="+mn-lt"/>
                <a:ea typeface="Calibri"/>
                <a:cs typeface="Calibri"/>
                <a:sym typeface="Calibri"/>
              </a:rPr>
            </a:br>
            <a:endParaRPr lang="en-US" sz="1200" b="0" i="0" u="none" strike="noStrike" cap="none" dirty="0">
              <a:solidFill>
                <a:schemeClr val="dk1"/>
              </a:solidFill>
              <a:effectLst/>
              <a:latin typeface="+mn-lt"/>
              <a:ea typeface="Calibri"/>
              <a:cs typeface="Calibri"/>
            </a:endParaRPr>
          </a:p>
          <a:p>
            <a:pPr lvl="0"/>
            <a:r>
              <a:rPr lang="en-US" sz="1200" b="0" i="0" u="none" strike="noStrike" cap="none" dirty="0">
                <a:solidFill>
                  <a:schemeClr val="dk1"/>
                </a:solidFill>
                <a:effectLst/>
                <a:latin typeface="+mn-lt"/>
                <a:ea typeface="Calibri"/>
                <a:cs typeface="Calibri"/>
                <a:sym typeface="Calibri"/>
              </a:rPr>
              <a:t>Opioids bind to opioid receptors in the brain and can produce three main effects: 1) decreased feelings of pain, 2) increased feelings of pleasure, and 3) slowed body processes that are usually automatic, like breathing. </a:t>
            </a:r>
            <a:br>
              <a:rPr lang="en-US" sz="1200" b="0" i="0" u="none" strike="noStrike" cap="none" dirty="0">
                <a:solidFill>
                  <a:schemeClr val="dk1"/>
                </a:solidFill>
                <a:effectLst/>
                <a:latin typeface="+mn-lt"/>
                <a:ea typeface="Calibri"/>
                <a:cs typeface="Calibri"/>
                <a:sym typeface="Calibri"/>
              </a:rPr>
            </a:br>
            <a:endParaRPr lang="en-US" sz="1200" b="0" i="0" u="none" strike="noStrike" cap="none" dirty="0">
              <a:solidFill>
                <a:schemeClr val="dk1"/>
              </a:solidFill>
              <a:effectLst/>
              <a:latin typeface="+mn-lt"/>
              <a:ea typeface="Calibri"/>
              <a:cs typeface="Calibri"/>
              <a:sym typeface="Calibri"/>
            </a:endParaRPr>
          </a:p>
          <a:p>
            <a:pPr lvl="0"/>
            <a:r>
              <a:rPr lang="en-US" sz="1200" b="0" i="0" u="none" strike="noStrike" cap="none" dirty="0">
                <a:solidFill>
                  <a:schemeClr val="dk1"/>
                </a:solidFill>
                <a:effectLst/>
                <a:latin typeface="+mn-lt"/>
                <a:ea typeface="Calibri"/>
                <a:cs typeface="Calibri"/>
                <a:sym typeface="Calibri"/>
              </a:rPr>
              <a:t> </a:t>
            </a:r>
          </a:p>
          <a:p>
            <a:r>
              <a:rPr lang="en-US" sz="1200" b="1" i="0" u="none" strike="noStrike" cap="none" dirty="0">
                <a:solidFill>
                  <a:schemeClr val="dk1"/>
                </a:solidFill>
                <a:effectLst/>
                <a:latin typeface="+mn-lt"/>
                <a:ea typeface="Calibri"/>
                <a:cs typeface="Calibri"/>
                <a:sym typeface="Calibri"/>
              </a:rPr>
              <a:t>Key Talking Points:</a:t>
            </a:r>
            <a:r>
              <a:rPr lang="en-US" sz="1200" b="0" i="0" u="none" strike="noStrike" cap="none" dirty="0">
                <a:solidFill>
                  <a:schemeClr val="dk1"/>
                </a:solidFill>
                <a:effectLst/>
                <a:latin typeface="+mn-lt"/>
                <a:ea typeface="Calibri"/>
                <a:cs typeface="Calibri"/>
                <a:sym typeface="Calibri"/>
              </a:rPr>
              <a:t> </a:t>
            </a:r>
          </a:p>
          <a:p>
            <a:r>
              <a:rPr lang="en-US" sz="1200" b="0" i="0" u="none" strike="noStrike" cap="none" dirty="0">
                <a:solidFill>
                  <a:schemeClr val="dk1"/>
                </a:solidFill>
                <a:effectLst/>
                <a:latin typeface="+mn-lt"/>
                <a:ea typeface="Calibri"/>
                <a:cs typeface="Calibri"/>
                <a:sym typeface="Calibri"/>
              </a:rPr>
              <a:t>-Opioids bind to receptors in the </a:t>
            </a:r>
            <a:r>
              <a:rPr lang="en-US" dirty="0"/>
              <a:t>brain and target nerve cells that experience pain and pleasure.</a:t>
            </a:r>
            <a:endParaRPr lang="en-US" b="0" i="0" u="none" strike="noStrike" cap="none" dirty="0">
              <a:effectLst/>
            </a:endParaRPr>
          </a:p>
          <a:p>
            <a:pPr lvl="0"/>
            <a:r>
              <a:rPr lang="en-US" sz="1200" b="0" i="0" u="none" strike="noStrike" cap="none" dirty="0">
                <a:solidFill>
                  <a:schemeClr val="dk1"/>
                </a:solidFill>
                <a:effectLst/>
                <a:latin typeface="+mn-lt"/>
                <a:ea typeface="Calibri"/>
                <a:cs typeface="Calibri"/>
                <a:sym typeface="Calibri"/>
              </a:rPr>
              <a:t>-Opioids can decrease pain, increase pleasure, and affect automatic body processes.</a:t>
            </a:r>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6</a:t>
            </a:fld>
            <a:endParaRPr lang="en-US"/>
          </a:p>
        </p:txBody>
      </p:sp>
    </p:spTree>
    <p:extLst>
      <p:ext uri="{BB962C8B-B14F-4D97-AF65-F5344CB8AC3E}">
        <p14:creationId xmlns:p14="http://schemas.microsoft.com/office/powerpoint/2010/main" val="665571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sz="1200" b="1" i="0" u="none" strike="noStrike" cap="none" dirty="0">
                <a:solidFill>
                  <a:schemeClr val="dk1"/>
                </a:solidFill>
                <a:latin typeface="+mn-lt"/>
                <a:ea typeface="Calibri"/>
                <a:cs typeface="Calibri"/>
                <a:sym typeface="Calibri"/>
              </a:rPr>
              <a:t>Instructor notes</a:t>
            </a:r>
            <a:r>
              <a:rPr lang="en-US" sz="1200" b="0" i="0" u="none" strike="noStrike" cap="none" dirty="0">
                <a:solidFill>
                  <a:schemeClr val="dk1"/>
                </a:solidFill>
                <a:latin typeface="+mn-lt"/>
                <a:ea typeface="Calibri"/>
                <a:cs typeface="Calibri"/>
                <a:sym typeface="Calibri"/>
              </a:rPr>
              <a:t>: </a:t>
            </a:r>
          </a:p>
          <a:p>
            <a:pPr lvl="0"/>
            <a:r>
              <a:rPr lang="en-US" sz="1200" b="0" i="0" u="none" strike="noStrike" cap="none" dirty="0">
                <a:solidFill>
                  <a:schemeClr val="dk1"/>
                </a:solidFill>
                <a:effectLst/>
                <a:latin typeface="+mn-lt"/>
                <a:ea typeface="Calibri"/>
                <a:cs typeface="Calibri"/>
                <a:sym typeface="Calibri"/>
              </a:rPr>
              <a:t>Read or ask for a volunteer to read the information about endorphins. </a:t>
            </a:r>
            <a:endParaRPr lang="en-US" sz="1200" b="0" i="0" u="none" strike="noStrike" cap="none" dirty="0">
              <a:solidFill>
                <a:schemeClr val="dk1"/>
              </a:solidFill>
              <a:effectLst/>
              <a:latin typeface="+mn-lt"/>
              <a:ea typeface="Calibri"/>
              <a:cs typeface="Calibri"/>
            </a:endParaRPr>
          </a:p>
          <a:p>
            <a:r>
              <a:rPr lang="en-US" sz="1200" b="0" i="0" u="none" strike="noStrike" cap="none" dirty="0">
                <a:solidFill>
                  <a:schemeClr val="dk1"/>
                </a:solidFill>
                <a:effectLst/>
                <a:latin typeface="+mn-lt"/>
                <a:ea typeface="Calibri"/>
                <a:cs typeface="Calibri"/>
                <a:sym typeface="Calibri"/>
              </a:rPr>
              <a:t> </a:t>
            </a:r>
          </a:p>
          <a:p>
            <a:pPr lvl="0"/>
            <a:r>
              <a:rPr lang="en-US" sz="1200" b="0" i="0" u="none" strike="noStrike" cap="none" dirty="0">
                <a:solidFill>
                  <a:schemeClr val="dk1"/>
                </a:solidFill>
                <a:effectLst/>
                <a:latin typeface="+mn-lt"/>
                <a:ea typeface="Calibri"/>
                <a:cs typeface="Calibri"/>
                <a:sym typeface="Calibri"/>
              </a:rPr>
              <a:t>Click to reveal that the presence of endorphins leads to the release of dopamine.</a:t>
            </a:r>
            <a:endParaRPr lang="en-US" sz="1200" b="0" i="0" u="none" strike="noStrike" cap="none" dirty="0">
              <a:solidFill>
                <a:schemeClr val="dk1"/>
              </a:solidFill>
              <a:effectLst/>
              <a:latin typeface="+mn-lt"/>
              <a:ea typeface="Calibri"/>
              <a:cs typeface="Calibri"/>
            </a:endParaRPr>
          </a:p>
          <a:p>
            <a:pPr lvl="0"/>
            <a:endParaRPr lang="en-US" sz="1200" b="0" i="0" u="none" strike="noStrike" cap="none" dirty="0">
              <a:solidFill>
                <a:schemeClr val="dk1"/>
              </a:solidFill>
              <a:effectLst/>
              <a:latin typeface="+mn-lt"/>
              <a:ea typeface="Calibri"/>
              <a:cs typeface="Calibri"/>
            </a:endParaRPr>
          </a:p>
          <a:p>
            <a:r>
              <a:rPr lang="en-US" dirty="0"/>
              <a:t>Click again and explain the effects of the release of dopamine, a neurotransmitter that plays a role in pleasure.</a:t>
            </a:r>
          </a:p>
          <a:p>
            <a:r>
              <a:rPr lang="en-US" sz="1200" b="0" i="0" u="none" strike="noStrike" cap="none" dirty="0">
                <a:solidFill>
                  <a:schemeClr val="dk1"/>
                </a:solidFill>
                <a:effectLst/>
                <a:latin typeface="+mn-lt"/>
                <a:ea typeface="Calibri"/>
                <a:cs typeface="Calibri"/>
                <a:sym typeface="Calibri"/>
              </a:rPr>
              <a:t> </a:t>
            </a:r>
          </a:p>
          <a:p>
            <a:pPr lvl="0"/>
            <a:r>
              <a:rPr lang="en-US" sz="1200" b="0" i="0" u="none" strike="noStrike" cap="none" dirty="0">
                <a:solidFill>
                  <a:schemeClr val="dk1"/>
                </a:solidFill>
                <a:effectLst/>
                <a:latin typeface="+mn-lt"/>
                <a:ea typeface="Calibri"/>
                <a:cs typeface="Calibri"/>
                <a:sym typeface="Calibri"/>
              </a:rPr>
              <a:t>Ask 1 or 2 volunteers to share why it might be problematic for the body to crave the intensity produced by opioids over natural dopamine release. Reinforce that this craving is what can lead to misuse, tolerance, dependence, and ultimately substance use disorder, overdose, or death.</a:t>
            </a:r>
          </a:p>
          <a:p>
            <a:r>
              <a:rPr lang="en-US" sz="1200" b="1" i="0" u="none" strike="noStrike" cap="none" dirty="0">
                <a:solidFill>
                  <a:schemeClr val="dk1"/>
                </a:solidFill>
                <a:effectLst/>
                <a:latin typeface="+mn-lt"/>
                <a:ea typeface="Calibri"/>
                <a:cs typeface="Calibri"/>
                <a:sym typeface="Calibri"/>
              </a:rPr>
              <a:t> </a:t>
            </a:r>
            <a:endParaRPr lang="en-US" sz="1200" b="0" i="0" u="none" strike="noStrike" cap="none" dirty="0">
              <a:solidFill>
                <a:schemeClr val="dk1"/>
              </a:solidFill>
              <a:effectLst/>
              <a:latin typeface="+mn-lt"/>
              <a:ea typeface="Calibri"/>
              <a:cs typeface="Calibri"/>
              <a:sym typeface="Calibri"/>
            </a:endParaRPr>
          </a:p>
          <a:p>
            <a:r>
              <a:rPr lang="en-US" sz="1200" b="1" i="0" u="none" strike="noStrike" cap="none" dirty="0">
                <a:solidFill>
                  <a:schemeClr val="dk1"/>
                </a:solidFill>
                <a:effectLst/>
                <a:latin typeface="+mn-lt"/>
                <a:ea typeface="Calibri"/>
                <a:cs typeface="Calibri"/>
                <a:sym typeface="Calibri"/>
              </a:rPr>
              <a:t>Key Talking Points:</a:t>
            </a:r>
            <a:r>
              <a:rPr lang="en-US" sz="1200" b="0" i="0" u="none" strike="noStrike" cap="none" dirty="0">
                <a:solidFill>
                  <a:schemeClr val="dk1"/>
                </a:solidFill>
                <a:effectLst/>
                <a:latin typeface="+mn-lt"/>
                <a:ea typeface="Calibri"/>
                <a:cs typeface="Calibri"/>
                <a:sym typeface="Calibri"/>
              </a:rPr>
              <a:t> </a:t>
            </a:r>
          </a:p>
          <a:p>
            <a:r>
              <a:rPr lang="en-US" sz="1200" b="0" i="0" u="none" strike="noStrike" cap="none" dirty="0">
                <a:solidFill>
                  <a:schemeClr val="dk1"/>
                </a:solidFill>
                <a:effectLst/>
                <a:latin typeface="+mn-lt"/>
                <a:ea typeface="Calibri"/>
                <a:cs typeface="Calibri"/>
                <a:sym typeface="Calibri"/>
              </a:rPr>
              <a:t>-Endorphins </a:t>
            </a:r>
            <a:r>
              <a:rPr lang="en-US" dirty="0"/>
              <a:t>are the body's natural pain relievers. </a:t>
            </a:r>
          </a:p>
          <a:p>
            <a:r>
              <a:rPr lang="en-US" sz="1200" b="0" i="0" u="none" strike="noStrike" cap="none" dirty="0">
                <a:solidFill>
                  <a:schemeClr val="dk1"/>
                </a:solidFill>
                <a:effectLst/>
                <a:latin typeface="+mn-lt"/>
                <a:ea typeface="Calibri"/>
                <a:cs typeface="Calibri"/>
                <a:sym typeface="Calibri"/>
              </a:rPr>
              <a:t>-Opioids mimic endorphins.</a:t>
            </a:r>
          </a:p>
          <a:p>
            <a:pPr lvl="0"/>
            <a:r>
              <a:rPr lang="en-US" sz="1200" b="0" i="0" u="none" strike="noStrike" cap="none" dirty="0">
                <a:solidFill>
                  <a:schemeClr val="dk1"/>
                </a:solidFill>
                <a:effectLst/>
                <a:latin typeface="+mn-lt"/>
                <a:ea typeface="Calibri"/>
                <a:cs typeface="Calibri"/>
                <a:sym typeface="Calibri"/>
              </a:rPr>
              <a:t>-Endorphins prompt the release of dopamine, which produces pleasure.</a:t>
            </a:r>
          </a:p>
          <a:p>
            <a:r>
              <a:rPr lang="en-US" sz="1200" b="0" i="0" u="none" strike="noStrike" cap="none" dirty="0">
                <a:solidFill>
                  <a:schemeClr val="dk1"/>
                </a:solidFill>
                <a:effectLst/>
                <a:latin typeface="+mn-lt"/>
                <a:ea typeface="Calibri"/>
                <a:cs typeface="Calibri"/>
                <a:sym typeface="Calibri"/>
              </a:rPr>
              <a:t>-Opioid drugs cause a larger flood of dopamine than endorphins do</a:t>
            </a:r>
            <a:r>
              <a:rPr lang="en-US" dirty="0"/>
              <a:t> (euphoria=intense feelings of pleasure)</a:t>
            </a:r>
            <a:endParaRPr lang="en-US" sz="1200" b="0" i="0" u="none" strike="noStrike" cap="none" dirty="0">
              <a:solidFill>
                <a:schemeClr val="dk1"/>
              </a:solidFill>
              <a:effectLst/>
              <a:latin typeface="+mn-lt"/>
              <a:ea typeface="Calibri"/>
              <a:cs typeface="Calibri"/>
            </a:endParaRPr>
          </a:p>
          <a:p>
            <a:pPr lvl="0"/>
            <a:r>
              <a:rPr lang="en-US" sz="1200" b="0" i="0" u="none" strike="noStrike" cap="none" dirty="0">
                <a:solidFill>
                  <a:schemeClr val="dk1"/>
                </a:solidFill>
                <a:effectLst/>
                <a:latin typeface="+mn-lt"/>
                <a:ea typeface="Calibri"/>
                <a:cs typeface="Calibri"/>
                <a:sym typeface="Calibri"/>
              </a:rPr>
              <a:t>-Misuse of opioids can lead to substance use disorder, overdose, or death.</a:t>
            </a:r>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7</a:t>
            </a:fld>
            <a:endParaRPr lang="en-US"/>
          </a:p>
        </p:txBody>
      </p:sp>
    </p:spTree>
    <p:extLst>
      <p:ext uri="{BB962C8B-B14F-4D97-AF65-F5344CB8AC3E}">
        <p14:creationId xmlns:p14="http://schemas.microsoft.com/office/powerpoint/2010/main" val="13660433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sz="1200" b="1" i="0" u="none" strike="noStrike" cap="none" dirty="0">
                <a:solidFill>
                  <a:schemeClr val="dk1"/>
                </a:solidFill>
                <a:latin typeface="+mn-lt"/>
                <a:ea typeface="Calibri"/>
                <a:cs typeface="Calibri"/>
                <a:sym typeface="Calibri"/>
              </a:rPr>
              <a:t>Instructor notes</a:t>
            </a:r>
            <a:r>
              <a:rPr lang="en-US" sz="1200" b="0" i="0" u="none" strike="noStrike" cap="none" dirty="0">
                <a:solidFill>
                  <a:schemeClr val="dk1"/>
                </a:solidFill>
                <a:latin typeface="+mn-lt"/>
                <a:ea typeface="Calibri"/>
                <a:cs typeface="Calibri"/>
                <a:sym typeface="Calibri"/>
              </a:rPr>
              <a:t>:</a:t>
            </a:r>
            <a:r>
              <a:rPr lang="en-US" dirty="0"/>
              <a:t> </a:t>
            </a:r>
            <a:br>
              <a:rPr lang="en-US" sz="1200" b="0" i="0" u="none" strike="noStrike" cap="none" dirty="0">
                <a:effectLst/>
                <a:latin typeface="+mn-lt"/>
                <a:ea typeface="Calibri"/>
                <a:cs typeface="Calibri"/>
              </a:rPr>
            </a:br>
            <a:r>
              <a:rPr lang="en-US" sz="1200" b="0" i="0" u="none" strike="noStrike" cap="none" dirty="0">
                <a:solidFill>
                  <a:schemeClr val="dk1"/>
                </a:solidFill>
                <a:effectLst/>
                <a:latin typeface="+mn-lt"/>
                <a:ea typeface="Calibri"/>
                <a:cs typeface="Calibri"/>
                <a:sym typeface="Calibri"/>
              </a:rPr>
              <a:t>Click to reinforce that the body’s response to dopamine rushes can result in tolerance and dependence.</a:t>
            </a:r>
            <a:endParaRPr lang="en-US" sz="1200" b="0" i="0" u="none" strike="noStrike" cap="none" dirty="0">
              <a:solidFill>
                <a:schemeClr val="dk1"/>
              </a:solidFill>
              <a:effectLst/>
              <a:latin typeface="+mn-lt"/>
              <a:ea typeface="Calibri"/>
              <a:cs typeface="Calibri"/>
            </a:endParaRPr>
          </a:p>
          <a:p>
            <a:pPr lvl="0"/>
            <a:endParaRPr lang="en-US" sz="1200" b="0" i="0" u="none" strike="noStrike" cap="none" dirty="0">
              <a:solidFill>
                <a:schemeClr val="dk1"/>
              </a:solidFill>
              <a:effectLst/>
              <a:latin typeface="+mn-lt"/>
              <a:ea typeface="Calibri"/>
              <a:cs typeface="Calibri"/>
              <a:sym typeface="Calibri"/>
            </a:endParaRPr>
          </a:p>
          <a:p>
            <a:r>
              <a:rPr lang="en-US" sz="1200" b="0" i="0" u="none" strike="noStrike" cap="none" dirty="0">
                <a:solidFill>
                  <a:schemeClr val="dk1"/>
                </a:solidFill>
                <a:effectLst/>
                <a:latin typeface="+mn-lt"/>
                <a:ea typeface="Calibri"/>
                <a:cs typeface="Calibri"/>
                <a:sym typeface="Calibri"/>
              </a:rPr>
              <a:t>Click again to review the information in the table.</a:t>
            </a:r>
            <a:r>
              <a:rPr lang="en-US" dirty="0"/>
              <a:t> </a:t>
            </a:r>
            <a:r>
              <a:rPr lang="en-US" sz="1200" b="0" i="0" u="none" strike="noStrike" cap="none" dirty="0">
                <a:solidFill>
                  <a:schemeClr val="dk1"/>
                </a:solidFill>
                <a:effectLst/>
                <a:latin typeface="+mn-lt"/>
                <a:ea typeface="Calibri"/>
                <a:cs typeface="Calibri"/>
                <a:sym typeface="Calibri"/>
              </a:rPr>
              <a:t>Tolerance is when the body requires higher </a:t>
            </a:r>
            <a:r>
              <a:rPr lang="en-US" dirty="0"/>
              <a:t>or more frequent dosages </a:t>
            </a:r>
            <a:r>
              <a:rPr lang="en-US" sz="1200" b="0" i="0" u="none" strike="noStrike" cap="none" dirty="0">
                <a:solidFill>
                  <a:schemeClr val="dk1"/>
                </a:solidFill>
                <a:effectLst/>
                <a:latin typeface="+mn-lt"/>
                <a:ea typeface="Calibri"/>
                <a:cs typeface="Calibri"/>
                <a:sym typeface="Calibri"/>
              </a:rPr>
              <a:t>to gain the same </a:t>
            </a:r>
            <a:r>
              <a:rPr lang="en-US" dirty="0"/>
              <a:t>effect -</a:t>
            </a:r>
            <a:r>
              <a:rPr lang="en-US" sz="1200" b="0" i="0" u="none" strike="noStrike" cap="none" dirty="0">
                <a:solidFill>
                  <a:schemeClr val="dk1"/>
                </a:solidFill>
                <a:effectLst/>
                <a:latin typeface="+mn-lt"/>
                <a:ea typeface="Calibri"/>
                <a:cs typeface="Calibri"/>
                <a:sym typeface="Calibri"/>
              </a:rPr>
              <a:t> like needing more gold stars to </a:t>
            </a:r>
            <a:r>
              <a:rPr lang="en-US" dirty="0"/>
              <a:t>feel as</a:t>
            </a:r>
            <a:r>
              <a:rPr lang="en-US" sz="1200" b="0" i="0" u="none" strike="noStrike" cap="none" dirty="0">
                <a:solidFill>
                  <a:schemeClr val="dk1"/>
                </a:solidFill>
                <a:effectLst/>
                <a:latin typeface="+mn-lt"/>
                <a:ea typeface="Calibri"/>
                <a:cs typeface="Calibri"/>
                <a:sym typeface="Calibri"/>
              </a:rPr>
              <a:t> happy </a:t>
            </a:r>
            <a:r>
              <a:rPr lang="en-US" dirty="0"/>
              <a:t>as you</a:t>
            </a:r>
            <a:r>
              <a:rPr lang="en-US" sz="1200" b="0" i="0" u="none" strike="noStrike" cap="none" dirty="0">
                <a:solidFill>
                  <a:schemeClr val="dk1"/>
                </a:solidFill>
                <a:effectLst/>
                <a:latin typeface="+mn-lt"/>
                <a:ea typeface="Calibri"/>
                <a:cs typeface="Calibri"/>
                <a:sym typeface="Calibri"/>
              </a:rPr>
              <a:t> did before.</a:t>
            </a:r>
            <a:r>
              <a:rPr lang="en-US" dirty="0"/>
              <a:t> </a:t>
            </a:r>
            <a:r>
              <a:rPr lang="en-US" sz="1200" b="0" i="0" u="none" strike="noStrike" cap="none" dirty="0">
                <a:solidFill>
                  <a:schemeClr val="dk1"/>
                </a:solidFill>
                <a:effectLst/>
                <a:latin typeface="+mn-lt"/>
                <a:ea typeface="Calibri"/>
                <a:cs typeface="Calibri"/>
                <a:sym typeface="Calibri"/>
              </a:rPr>
              <a:t> Dependence is when the </a:t>
            </a:r>
            <a:r>
              <a:rPr lang="en-US" dirty="0"/>
              <a:t>parts of the brain responsible for releasing dopamine only function normally when the drug is taken. </a:t>
            </a:r>
            <a:br>
              <a:rPr lang="en-US" sz="1200" b="0" i="0" u="none" strike="noStrike" cap="none" dirty="0">
                <a:effectLst/>
                <a:latin typeface="+mn-lt"/>
                <a:ea typeface="Calibri"/>
                <a:cs typeface="Calibri"/>
              </a:rPr>
            </a:br>
            <a:endParaRPr lang="en-US" sz="1200" b="0" i="0" u="none" strike="noStrike" cap="none" dirty="0">
              <a:solidFill>
                <a:schemeClr val="dk1"/>
              </a:solidFill>
              <a:effectLst/>
              <a:latin typeface="+mn-lt"/>
              <a:ea typeface="Calibri"/>
              <a:cs typeface="Calibri"/>
              <a:sym typeface="Calibri"/>
            </a:endParaRPr>
          </a:p>
          <a:p>
            <a:endParaRPr lang="en-US" sz="1200" b="1" i="0" u="none" strike="noStrike" cap="none" dirty="0">
              <a:solidFill>
                <a:schemeClr val="dk1"/>
              </a:solidFill>
              <a:effectLst/>
              <a:latin typeface="+mn-lt"/>
              <a:ea typeface="Calibri"/>
              <a:cs typeface="Calibri"/>
              <a:sym typeface="Calibri"/>
            </a:endParaRPr>
          </a:p>
          <a:p>
            <a:r>
              <a:rPr lang="en-US" sz="1200" b="1" i="0" u="none" strike="noStrike" cap="none" dirty="0">
                <a:solidFill>
                  <a:schemeClr val="dk1"/>
                </a:solidFill>
                <a:effectLst/>
                <a:latin typeface="+mn-lt"/>
                <a:ea typeface="Calibri"/>
                <a:cs typeface="Calibri"/>
                <a:sym typeface="Calibri"/>
              </a:rPr>
              <a:t>Key Talking Points:</a:t>
            </a:r>
            <a:endParaRPr lang="en-US" sz="1200" b="0" i="0" u="none" strike="noStrike" cap="none" dirty="0">
              <a:solidFill>
                <a:schemeClr val="dk1"/>
              </a:solidFill>
              <a:effectLst/>
              <a:latin typeface="+mn-lt"/>
              <a:ea typeface="Calibri"/>
              <a:cs typeface="Calibri"/>
              <a:sym typeface="Calibri"/>
            </a:endParaRPr>
          </a:p>
          <a:p>
            <a:r>
              <a:rPr lang="en-US" sz="1200" b="0" i="0" u="none" strike="noStrike" cap="none" dirty="0">
                <a:solidFill>
                  <a:schemeClr val="dk1"/>
                </a:solidFill>
                <a:effectLst/>
                <a:latin typeface="+mn-lt"/>
                <a:ea typeface="Calibri"/>
                <a:cs typeface="Calibri"/>
                <a:sym typeface="Calibri"/>
              </a:rPr>
              <a:t>-Tolerance is when one requires higher </a:t>
            </a:r>
            <a:r>
              <a:rPr lang="en-US" dirty="0"/>
              <a:t>or more frequent dosages</a:t>
            </a:r>
            <a:r>
              <a:rPr lang="en-US" sz="1200" b="0" i="0" u="none" strike="noStrike" cap="none" dirty="0">
                <a:solidFill>
                  <a:schemeClr val="dk1"/>
                </a:solidFill>
                <a:effectLst/>
                <a:latin typeface="+mn-lt"/>
                <a:ea typeface="Calibri"/>
                <a:cs typeface="Calibri"/>
                <a:sym typeface="Calibri"/>
              </a:rPr>
              <a:t> to experience the same effects of a drug.</a:t>
            </a:r>
            <a:endParaRPr lang="en-US" sz="1200" b="0" i="0" u="none" strike="noStrike" cap="none" dirty="0">
              <a:solidFill>
                <a:schemeClr val="dk1"/>
              </a:solidFill>
              <a:effectLst/>
              <a:latin typeface="+mn-lt"/>
              <a:ea typeface="Calibri"/>
              <a:cs typeface="Calibri"/>
            </a:endParaRPr>
          </a:p>
          <a:p>
            <a:pPr lvl="0"/>
            <a:r>
              <a:rPr lang="en-US" sz="1200" b="0" i="0" u="none" strike="noStrike" cap="none" dirty="0">
                <a:solidFill>
                  <a:schemeClr val="dk1"/>
                </a:solidFill>
                <a:effectLst/>
                <a:latin typeface="+mn-lt"/>
                <a:ea typeface="Calibri"/>
                <a:cs typeface="Calibri"/>
                <a:sym typeface="Calibri"/>
              </a:rPr>
              <a:t>-Opioid dependence is when the brain can only release dopamine if the drug is present.</a:t>
            </a:r>
            <a:endParaRPr lang="en-US" sz="1200" b="0" i="0" u="none" strike="noStrike" cap="none" dirty="0">
              <a:solidFill>
                <a:schemeClr val="dk1"/>
              </a:solidFill>
              <a:effectLst/>
              <a:latin typeface="+mn-lt"/>
              <a:ea typeface="Calibri"/>
              <a:cs typeface="Calibri"/>
            </a:endParaRPr>
          </a:p>
          <a:p>
            <a:endParaRPr lang="en-US" sz="1200" b="0" i="0" u="none" strike="noStrike" cap="none" dirty="0">
              <a:solidFill>
                <a:schemeClr val="dk1"/>
              </a:solidFill>
              <a:effectLst/>
              <a:latin typeface="+mn-lt"/>
              <a:ea typeface="Calibri"/>
              <a:cs typeface="Calibri"/>
              <a:sym typeface="Calibri"/>
            </a:endParaRPr>
          </a:p>
          <a:p>
            <a:endParaRPr lang="en-US" sz="1200" b="0" i="0" u="none" strike="noStrike" cap="none" dirty="0">
              <a:solidFill>
                <a:schemeClr val="dk1"/>
              </a:solidFill>
              <a:effectLst/>
              <a:latin typeface="+mn-lt"/>
              <a:cs typeface="Calibri"/>
              <a:sym typeface="Calibri"/>
            </a:endParaRPr>
          </a:p>
          <a:p>
            <a:r>
              <a:rPr lang="en-US" sz="1200" b="0" i="0" u="none" strike="noStrike" cap="none" dirty="0">
                <a:solidFill>
                  <a:schemeClr val="dk1"/>
                </a:solidFill>
                <a:effectLst/>
                <a:latin typeface="+mn-lt"/>
                <a:cs typeface="Calibri"/>
                <a:sym typeface="Calibri"/>
              </a:rPr>
              <a:t>Source: </a:t>
            </a:r>
            <a:r>
              <a:rPr lang="en-US" sz="1200" b="0" i="0" u="none" strike="noStrike" cap="none" dirty="0">
                <a:solidFill>
                  <a:schemeClr val="dk1"/>
                </a:solidFill>
                <a:effectLst/>
                <a:latin typeface="+mn-lt"/>
                <a:ea typeface="Calibri"/>
                <a:cs typeface="Calibri"/>
                <a:sym typeface="Calibri"/>
              </a:rPr>
              <a:t>https://</a:t>
            </a:r>
            <a:r>
              <a:rPr lang="en-US" sz="1200" b="0" i="0" u="none" strike="noStrike" cap="none" dirty="0" err="1">
                <a:solidFill>
                  <a:schemeClr val="dk1"/>
                </a:solidFill>
                <a:effectLst/>
                <a:latin typeface="+mn-lt"/>
                <a:ea typeface="Calibri"/>
                <a:cs typeface="Calibri"/>
                <a:sym typeface="Calibri"/>
              </a:rPr>
              <a:t>www.thetruth.com</a:t>
            </a:r>
            <a:r>
              <a:rPr lang="en-US" sz="1200" b="0" i="0" u="none" strike="noStrike" cap="none" dirty="0">
                <a:solidFill>
                  <a:schemeClr val="dk1"/>
                </a:solidFill>
                <a:effectLst/>
                <a:latin typeface="+mn-lt"/>
                <a:ea typeface="Calibri"/>
                <a:cs typeface="Calibri"/>
                <a:sym typeface="Calibri"/>
              </a:rPr>
              <a:t>/o/articles/opioid-addiction</a:t>
            </a:r>
            <a:r>
              <a:rPr lang="en-US" dirty="0"/>
              <a:t> </a:t>
            </a:r>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8</a:t>
            </a:fld>
            <a:endParaRPr lang="en-US"/>
          </a:p>
        </p:txBody>
      </p:sp>
    </p:spTree>
    <p:extLst>
      <p:ext uri="{BB962C8B-B14F-4D97-AF65-F5344CB8AC3E}">
        <p14:creationId xmlns:p14="http://schemas.microsoft.com/office/powerpoint/2010/main" val="18295432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6983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25061A4-4689-3545-AC37-24649EE8D28C}"/>
              </a:ext>
            </a:extLst>
          </p:cNvPr>
          <p:cNvSpPr/>
          <p:nvPr userDrawn="1"/>
        </p:nvSpPr>
        <p:spPr>
          <a:xfrm>
            <a:off x="3862890" y="6416427"/>
            <a:ext cx="4572000" cy="184666"/>
          </a:xfrm>
          <a:prstGeom prst="rect">
            <a:avLst/>
          </a:prstGeom>
        </p:spPr>
        <p:txBody>
          <a:bodyPr>
            <a:spAutoFit/>
          </a:bodyPr>
          <a:lstStyle/>
          <a:p>
            <a:pPr algn="r"/>
            <a:r>
              <a:rPr lang="de-DE" sz="600" b="0" i="0">
                <a:effectLst/>
                <a:latin typeface="Helvetica Neue" panose="02000503000000020004" pitchFamily="2" charset="0"/>
                <a:ea typeface="Helvetica Neue" panose="02000503000000020004" pitchFamily="2" charset="0"/>
                <a:cs typeface="Helvetica Neue" panose="02000503000000020004" pitchFamily="2" charset="0"/>
              </a:rPr>
              <a:t>Copyright © 2020 Discovery Education. All </a:t>
            </a:r>
            <a:r>
              <a:rPr lang="de-DE" sz="600" b="0" i="0" err="1">
                <a:effectLst/>
                <a:latin typeface="Helvetica Neue" panose="02000503000000020004" pitchFamily="2" charset="0"/>
                <a:ea typeface="Helvetica Neue" panose="02000503000000020004" pitchFamily="2" charset="0"/>
                <a:cs typeface="Helvetica Neue" panose="02000503000000020004" pitchFamily="2" charset="0"/>
              </a:rPr>
              <a:t>rights</a:t>
            </a:r>
            <a:r>
              <a:rPr lang="de-DE" sz="600" b="0" i="0">
                <a:effectLst/>
                <a:latin typeface="Helvetica Neue" panose="02000503000000020004" pitchFamily="2" charset="0"/>
                <a:ea typeface="Helvetica Neue" panose="02000503000000020004" pitchFamily="2" charset="0"/>
                <a:cs typeface="Helvetica Neue" panose="02000503000000020004" pitchFamily="2" charset="0"/>
              </a:rPr>
              <a:t> </a:t>
            </a:r>
            <a:r>
              <a:rPr lang="de-DE" sz="600" b="0" i="0" err="1">
                <a:effectLst/>
                <a:latin typeface="Helvetica Neue" panose="02000503000000020004" pitchFamily="2" charset="0"/>
                <a:ea typeface="Helvetica Neue" panose="02000503000000020004" pitchFamily="2" charset="0"/>
                <a:cs typeface="Helvetica Neue" panose="02000503000000020004" pitchFamily="2" charset="0"/>
              </a:rPr>
              <a:t>reserved</a:t>
            </a:r>
            <a:r>
              <a:rPr lang="de-DE" sz="600" b="0" i="0">
                <a:effectLst/>
                <a:latin typeface="Helvetica Neue" panose="02000503000000020004" pitchFamily="2" charset="0"/>
                <a:ea typeface="Helvetica Neue" panose="02000503000000020004" pitchFamily="2" charset="0"/>
                <a:cs typeface="Helvetica Neue" panose="02000503000000020004" pitchFamily="2" charset="0"/>
              </a:rPr>
              <a:t>. Discovery Education, Inc.</a:t>
            </a:r>
          </a:p>
        </p:txBody>
      </p:sp>
      <p:sp>
        <p:nvSpPr>
          <p:cNvPr id="9" name="TextBox 8">
            <a:extLst>
              <a:ext uri="{FF2B5EF4-FFF2-40B4-BE49-F238E27FC236}">
                <a16:creationId xmlns:a16="http://schemas.microsoft.com/office/drawing/2014/main" id="{E8C560E2-C240-6548-B1ED-5FDD16416912}"/>
              </a:ext>
            </a:extLst>
          </p:cNvPr>
          <p:cNvSpPr txBox="1"/>
          <p:nvPr userDrawn="1"/>
        </p:nvSpPr>
        <p:spPr>
          <a:xfrm>
            <a:off x="8394274" y="6393827"/>
            <a:ext cx="375920" cy="230832"/>
          </a:xfrm>
          <a:prstGeom prst="rect">
            <a:avLst/>
          </a:prstGeom>
          <a:noFill/>
        </p:spPr>
        <p:txBody>
          <a:bodyPr wrap="square" rtlCol="0">
            <a:spAutoFit/>
          </a:bodyPr>
          <a:lstStyle/>
          <a:p>
            <a:pPr algn="r"/>
            <a:fld id="{AE97281F-8489-2C49-9B4F-A9A0E789A564}" type="slidenum">
              <a:rPr lang="en-US" sz="900" b="0" i="0" smtClean="0">
                <a:solidFill>
                  <a:schemeClr val="tx1"/>
                </a:solidFill>
                <a:latin typeface="Helvetica Neue" panose="02000503000000020004" pitchFamily="2" charset="0"/>
                <a:ea typeface="Helvetica Neue" panose="02000503000000020004" pitchFamily="2" charset="0"/>
                <a:cs typeface="Helvetica Neue" panose="02000503000000020004" pitchFamily="2" charset="0"/>
              </a:rPr>
              <a:pPr algn="r"/>
              <a:t>‹#›</a:t>
            </a:fld>
            <a:endParaRPr lang="en-US" sz="900" b="0" i="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7" name="Title Placeholder 1">
            <a:extLst>
              <a:ext uri="{FF2B5EF4-FFF2-40B4-BE49-F238E27FC236}">
                <a16:creationId xmlns:a16="http://schemas.microsoft.com/office/drawing/2014/main" id="{EF3644FA-557F-E042-9C46-F8ECC44C75BF}"/>
              </a:ext>
            </a:extLst>
          </p:cNvPr>
          <p:cNvSpPr>
            <a:spLocks noGrp="1"/>
          </p:cNvSpPr>
          <p:nvPr>
            <p:ph type="title"/>
          </p:nvPr>
        </p:nvSpPr>
        <p:spPr>
          <a:xfrm>
            <a:off x="487086" y="546360"/>
            <a:ext cx="7886700" cy="524560"/>
          </a:xfrm>
          <a:prstGeom prst="rect">
            <a:avLst/>
          </a:prstGeom>
        </p:spPr>
        <p:txBody>
          <a:bodyPr vert="horz" lIns="91440" tIns="45720" rIns="91440" bIns="45720" rtlCol="0" anchor="t">
            <a:noAutofit/>
          </a:bodyPr>
          <a:lstStyle>
            <a:lvl1pPr>
              <a:defRPr sz="3300">
                <a:solidFill>
                  <a:srgbClr val="D61D23"/>
                </a:solidFill>
              </a:defRPr>
            </a:lvl1pPr>
          </a:lstStyle>
          <a:p>
            <a:r>
              <a:rPr lang="en-US"/>
              <a:t>Click to edit Master title style</a:t>
            </a:r>
          </a:p>
        </p:txBody>
      </p:sp>
      <p:grpSp>
        <p:nvGrpSpPr>
          <p:cNvPr id="26" name="Group 25">
            <a:extLst>
              <a:ext uri="{FF2B5EF4-FFF2-40B4-BE49-F238E27FC236}">
                <a16:creationId xmlns:a16="http://schemas.microsoft.com/office/drawing/2014/main" id="{D73EBBDD-97B8-7F4B-92F7-4057AAF0D6D1}"/>
              </a:ext>
            </a:extLst>
          </p:cNvPr>
          <p:cNvGrpSpPr/>
          <p:nvPr userDrawn="1"/>
        </p:nvGrpSpPr>
        <p:grpSpPr>
          <a:xfrm>
            <a:off x="544749" y="6341374"/>
            <a:ext cx="2562057" cy="235066"/>
            <a:chOff x="429417" y="6407278"/>
            <a:chExt cx="2562057" cy="235066"/>
          </a:xfrm>
        </p:grpSpPr>
        <p:pic>
          <p:nvPicPr>
            <p:cNvPr id="11" name="Picture 10">
              <a:extLst>
                <a:ext uri="{FF2B5EF4-FFF2-40B4-BE49-F238E27FC236}">
                  <a16:creationId xmlns:a16="http://schemas.microsoft.com/office/drawing/2014/main" id="{C27959AF-15FA-8E41-8DB5-4B65631A998D}"/>
                </a:ext>
              </a:extLst>
            </p:cNvPr>
            <p:cNvPicPr>
              <a:picLocks noChangeAspect="1"/>
            </p:cNvPicPr>
            <p:nvPr userDrawn="1"/>
          </p:nvPicPr>
          <p:blipFill>
            <a:blip r:embed="rId2"/>
            <a:stretch>
              <a:fillRect/>
            </a:stretch>
          </p:blipFill>
          <p:spPr>
            <a:xfrm>
              <a:off x="2018121" y="6407278"/>
              <a:ext cx="973353" cy="227116"/>
            </a:xfrm>
            <a:prstGeom prst="rect">
              <a:avLst/>
            </a:prstGeom>
          </p:spPr>
        </p:pic>
        <p:cxnSp>
          <p:nvCxnSpPr>
            <p:cNvPr id="13" name="Straight Connector 12">
              <a:extLst>
                <a:ext uri="{FF2B5EF4-FFF2-40B4-BE49-F238E27FC236}">
                  <a16:creationId xmlns:a16="http://schemas.microsoft.com/office/drawing/2014/main" id="{77DD2C73-937D-B64E-871C-C1C9CF47D3D1}"/>
                </a:ext>
              </a:extLst>
            </p:cNvPr>
            <p:cNvCxnSpPr>
              <a:cxnSpLocks/>
            </p:cNvCxnSpPr>
            <p:nvPr userDrawn="1"/>
          </p:nvCxnSpPr>
          <p:spPr>
            <a:xfrm>
              <a:off x="1908111" y="6407949"/>
              <a:ext cx="0" cy="23439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337595AF-ABAD-E54A-B484-19BE40BB54CF}"/>
                </a:ext>
              </a:extLst>
            </p:cNvPr>
            <p:cNvPicPr>
              <a:picLocks noChangeAspect="1"/>
            </p:cNvPicPr>
            <p:nvPr userDrawn="1"/>
          </p:nvPicPr>
          <p:blipFill>
            <a:blip r:embed="rId3"/>
            <a:stretch>
              <a:fillRect/>
            </a:stretch>
          </p:blipFill>
          <p:spPr>
            <a:xfrm>
              <a:off x="429417" y="6425586"/>
              <a:ext cx="1379051" cy="190500"/>
            </a:xfrm>
            <a:prstGeom prst="rect">
              <a:avLst/>
            </a:prstGeom>
          </p:spPr>
        </p:pic>
      </p:grpSp>
    </p:spTree>
    <p:extLst>
      <p:ext uri="{BB962C8B-B14F-4D97-AF65-F5344CB8AC3E}">
        <p14:creationId xmlns:p14="http://schemas.microsoft.com/office/powerpoint/2010/main" val="42066771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481CA5-1996-F646-A3D5-6CE1F7BCAC98}" type="datetimeFigureOut">
              <a:rPr lang="en-US" smtClean="0"/>
              <a:t>7/16/2020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F8A65E-B651-D74D-A8D0-022B47FB4004}" type="slidenum">
              <a:rPr lang="en-US" smtClean="0"/>
              <a:t>‹#›</a:t>
            </a:fld>
            <a:endParaRPr lang="en-US"/>
          </a:p>
        </p:txBody>
      </p:sp>
    </p:spTree>
    <p:extLst>
      <p:ext uri="{BB962C8B-B14F-4D97-AF65-F5344CB8AC3E}">
        <p14:creationId xmlns:p14="http://schemas.microsoft.com/office/powerpoint/2010/main" val="2644997977"/>
      </p:ext>
    </p:extLst>
  </p:cSld>
  <p:clrMap bg1="lt1" tx1="dk1" bg2="lt2" tx2="dk2" accent1="accent1" accent2="accent2" accent3="accent3" accent4="accent4" accent5="accent5" accent6="accent6" hlink="hlink" folHlink="folHlink"/>
  <p:sldLayoutIdLst>
    <p:sldLayoutId id="2147483675" r:id="rId1"/>
    <p:sldLayoutId id="2147483676" r:id="rId2"/>
  </p:sldLayoutIdLst>
  <p:txStyles>
    <p:titleStyle>
      <a:lvl1pPr algn="l" defTabSz="914400" rtl="0" eaLnBrk="1" latinLnBrk="0" hangingPunct="1">
        <a:lnSpc>
          <a:spcPct val="90000"/>
        </a:lnSpc>
        <a:spcBef>
          <a:spcPct val="0"/>
        </a:spcBef>
        <a:buNone/>
        <a:defRPr sz="3200" b="0" i="0" kern="1200">
          <a:solidFill>
            <a:srgbClr val="D00000"/>
          </a:solidFill>
          <a:latin typeface="Helvetica Neue" panose="0200050300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1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1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jpg"/></Relationships>
</file>

<file path=ppt/slides/_rels/slide13.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_rels/slide1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4.png"/><Relationship Id="rId7" Type="http://schemas.openxmlformats.org/officeDocument/2006/relationships/image" Target="../media/image77.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6.png"/><Relationship Id="rId4" Type="http://schemas.openxmlformats.org/officeDocument/2006/relationships/image" Target="../media/image75.png"/></Relationships>
</file>

<file path=ppt/slides/_rels/slide1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hyperlink" Target="https://vimeo.com/390599874"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jpeg"/><Relationship Id="rId4" Type="http://schemas.openxmlformats.org/officeDocument/2006/relationships/image" Target="../media/image82.png"/></Relationships>
</file>

<file path=ppt/slides/_rels/slide17.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png"/></Relationships>
</file>

<file path=ppt/slides/_rels/slide18.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85.png"/><Relationship Id="rId7" Type="http://schemas.openxmlformats.org/officeDocument/2006/relationships/image" Target="../media/image9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95.png"/><Relationship Id="rId11" Type="http://schemas.openxmlformats.org/officeDocument/2006/relationships/image" Target="../media/image100.png"/><Relationship Id="rId5" Type="http://schemas.openxmlformats.org/officeDocument/2006/relationships/image" Target="../media/image94.png"/><Relationship Id="rId10" Type="http://schemas.openxmlformats.org/officeDocument/2006/relationships/image" Target="../media/image99.png"/><Relationship Id="rId4" Type="http://schemas.openxmlformats.org/officeDocument/2006/relationships/image" Target="../media/image93.png"/><Relationship Id="rId9" Type="http://schemas.openxmlformats.org/officeDocument/2006/relationships/image" Target="../media/image98.png"/></Relationships>
</file>

<file path=ppt/slides/_rels/slide19.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04.png"/><Relationship Id="rId11" Type="http://schemas.openxmlformats.org/officeDocument/2006/relationships/image" Target="../media/image109.png"/><Relationship Id="rId5" Type="http://schemas.openxmlformats.org/officeDocument/2006/relationships/image" Target="../media/image103.png"/><Relationship Id="rId10" Type="http://schemas.openxmlformats.org/officeDocument/2006/relationships/image" Target="../media/image108.emf"/><Relationship Id="rId4" Type="http://schemas.openxmlformats.org/officeDocument/2006/relationships/image" Target="../media/image102.png"/><Relationship Id="rId9" Type="http://schemas.openxmlformats.org/officeDocument/2006/relationships/image" Target="../media/image107.emf"/></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slideLayout" Target="../slideLayouts/slideLayout2.xml"/><Relationship Id="rId7" Type="http://schemas.openxmlformats.org/officeDocument/2006/relationships/image" Target="../media/image112.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11.png"/><Relationship Id="rId5" Type="http://schemas.openxmlformats.org/officeDocument/2006/relationships/image" Target="../media/image110.png"/><Relationship Id="rId10" Type="http://schemas.openxmlformats.org/officeDocument/2006/relationships/image" Target="../media/image115.png"/><Relationship Id="rId4" Type="http://schemas.openxmlformats.org/officeDocument/2006/relationships/notesSlide" Target="../notesSlides/notesSlide20.xml"/><Relationship Id="rId9" Type="http://schemas.openxmlformats.org/officeDocument/2006/relationships/image" Target="../media/image114.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jpe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hyperlink" Target="https://vimeo.com/393977308"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emf"/><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1691165-5012-2B4D-A6FF-67EAF96021BB}"/>
              </a:ext>
            </a:extLst>
          </p:cNvPr>
          <p:cNvSpPr/>
          <p:nvPr/>
        </p:nvSpPr>
        <p:spPr>
          <a:xfrm>
            <a:off x="0" y="0"/>
            <a:ext cx="9144000" cy="6858000"/>
          </a:xfrm>
          <a:prstGeom prst="rect">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D3F98"/>
              </a:solidFill>
            </a:endParaRPr>
          </a:p>
        </p:txBody>
      </p:sp>
      <p:pic>
        <p:nvPicPr>
          <p:cNvPr id="9" name="PFE element 2">
            <a:extLst>
              <a:ext uri="{FF2B5EF4-FFF2-40B4-BE49-F238E27FC236}">
                <a16:creationId xmlns:a16="http://schemas.microsoft.com/office/drawing/2014/main" id="{FC5978DC-20AC-AF46-BBAD-ACE6CAA6ED6C}"/>
              </a:ext>
            </a:extLst>
          </p:cNvPr>
          <p:cNvPicPr>
            <a:picLocks/>
          </p:cNvPicPr>
          <p:nvPr/>
        </p:nvPicPr>
        <p:blipFill>
          <a:blip r:embed="rId3"/>
          <a:stretch>
            <a:fillRect/>
          </a:stretch>
        </p:blipFill>
        <p:spPr>
          <a:xfrm>
            <a:off x="429714" y="465565"/>
            <a:ext cx="6983730" cy="742233"/>
          </a:xfrm>
          <a:prstGeom prst="rect">
            <a:avLst/>
          </a:prstGeom>
        </p:spPr>
      </p:pic>
      <p:pic>
        <p:nvPicPr>
          <p:cNvPr id="11" name="PFE element 3">
            <a:extLst>
              <a:ext uri="{FF2B5EF4-FFF2-40B4-BE49-F238E27FC236}">
                <a16:creationId xmlns:a16="http://schemas.microsoft.com/office/drawing/2014/main" id="{B74D922D-6C49-1E4E-8300-E2CF5B544BA1}"/>
              </a:ext>
            </a:extLst>
          </p:cNvPr>
          <p:cNvPicPr>
            <a:picLocks/>
          </p:cNvPicPr>
          <p:nvPr/>
        </p:nvPicPr>
        <p:blipFill>
          <a:blip r:embed="rId4"/>
          <a:stretch>
            <a:fillRect/>
          </a:stretch>
        </p:blipFill>
        <p:spPr>
          <a:xfrm>
            <a:off x="530686" y="6224559"/>
            <a:ext cx="3390900" cy="330413"/>
          </a:xfrm>
          <a:prstGeom prst="rect">
            <a:avLst/>
          </a:prstGeom>
        </p:spPr>
      </p:pic>
      <p:pic>
        <p:nvPicPr>
          <p:cNvPr id="14" name="PFE element 4">
            <a:extLst>
              <a:ext uri="{FF2B5EF4-FFF2-40B4-BE49-F238E27FC236}">
                <a16:creationId xmlns:a16="http://schemas.microsoft.com/office/drawing/2014/main" id="{E7DFD6F9-3BBC-C34D-A8B2-C091921F2374}"/>
              </a:ext>
            </a:extLst>
          </p:cNvPr>
          <p:cNvPicPr>
            <a:picLocks/>
          </p:cNvPicPr>
          <p:nvPr/>
        </p:nvPicPr>
        <p:blipFill>
          <a:blip r:embed="rId5"/>
          <a:stretch>
            <a:fillRect/>
          </a:stretch>
        </p:blipFill>
        <p:spPr>
          <a:xfrm>
            <a:off x="1823916" y="1474449"/>
            <a:ext cx="5353050" cy="4213860"/>
          </a:xfrm>
          <a:prstGeom prst="rect">
            <a:avLst/>
          </a:prstGeom>
        </p:spPr>
      </p:pic>
    </p:spTree>
    <p:extLst>
      <p:ext uri="{BB962C8B-B14F-4D97-AF65-F5344CB8AC3E}">
        <p14:creationId xmlns:p14="http://schemas.microsoft.com/office/powerpoint/2010/main" val="2006931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FE element 51">
            <a:extLst>
              <a:ext uri="{FF2B5EF4-FFF2-40B4-BE49-F238E27FC236}">
                <a16:creationId xmlns:a16="http://schemas.microsoft.com/office/drawing/2014/main" id="{420F5EEA-756E-1C4B-B153-F447F065D2F5}"/>
              </a:ext>
            </a:extLst>
          </p:cNvPr>
          <p:cNvPicPr>
            <a:picLocks/>
          </p:cNvPicPr>
          <p:nvPr/>
        </p:nvPicPr>
        <p:blipFill>
          <a:blip r:embed="rId3"/>
          <a:stretch>
            <a:fillRect/>
          </a:stretch>
        </p:blipFill>
        <p:spPr>
          <a:xfrm>
            <a:off x="487086" y="546360"/>
            <a:ext cx="7886700" cy="524154"/>
          </a:xfrm>
          <a:prstGeom prst="rect">
            <a:avLst/>
          </a:prstGeom>
        </p:spPr>
      </p:pic>
      <p:pic>
        <p:nvPicPr>
          <p:cNvPr id="17" name="PFE element 52">
            <a:extLst>
              <a:ext uri="{FF2B5EF4-FFF2-40B4-BE49-F238E27FC236}">
                <a16:creationId xmlns:a16="http://schemas.microsoft.com/office/drawing/2014/main" id="{FB46B58F-5AE8-B743-B8FD-76E3758B7362}"/>
              </a:ext>
            </a:extLst>
          </p:cNvPr>
          <p:cNvPicPr>
            <a:picLocks/>
          </p:cNvPicPr>
          <p:nvPr/>
        </p:nvPicPr>
        <p:blipFill>
          <a:blip r:embed="rId4"/>
          <a:stretch>
            <a:fillRect/>
          </a:stretch>
        </p:blipFill>
        <p:spPr>
          <a:xfrm>
            <a:off x="490580" y="1344705"/>
            <a:ext cx="3928110" cy="1752600"/>
          </a:xfrm>
          <a:prstGeom prst="rect">
            <a:avLst/>
          </a:prstGeom>
        </p:spPr>
      </p:pic>
      <p:sp>
        <p:nvSpPr>
          <p:cNvPr id="4" name="pfehide53" hidden="1">
            <a:extLst>
              <a:ext uri="{FF2B5EF4-FFF2-40B4-BE49-F238E27FC236}">
                <a16:creationId xmlns:a16="http://schemas.microsoft.com/office/drawing/2014/main" id="{DF2E18B8-C5E6-FF41-B5A3-29F79B4BF50E}"/>
              </a:ext>
            </a:extLst>
          </p:cNvPr>
          <p:cNvSpPr/>
          <p:nvPr/>
        </p:nvSpPr>
        <p:spPr>
          <a:xfrm>
            <a:off x="487086" y="3134973"/>
            <a:ext cx="4871554" cy="584775"/>
          </a:xfrm>
          <a:prstGeom prst="rect">
            <a:avLst/>
          </a:prstGeom>
          <a:solidFill>
            <a:schemeClr val="accent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spcAft>
                <a:spcPts val="1200"/>
              </a:spcAft>
            </a:pPr>
            <a:r>
              <a:rPr lang="en-US" sz="1600" b="1" dirty="0">
                <a:solidFill>
                  <a:schemeClr val="dk1"/>
                </a:solidFill>
                <a:highlight>
                  <a:schemeClr val="lt1"/>
                </a:highlight>
                <a:latin typeface="Helvetica Neue" panose="02000503000000020004" pitchFamily="2" charset="0"/>
                <a:ea typeface="Calibri"/>
                <a:cs typeface="Calibri"/>
                <a:sym typeface="Calibri"/>
              </a:rPr>
              <a:t>Examples of prescription drug </a:t>
            </a:r>
            <a:br>
              <a:rPr lang="en-US" sz="1600" b="1" dirty="0">
                <a:solidFill>
                  <a:schemeClr val="dk1"/>
                </a:solidFill>
                <a:highlight>
                  <a:schemeClr val="lt1"/>
                </a:highlight>
                <a:latin typeface="Helvetica Neue" panose="02000503000000020004" pitchFamily="2" charset="0"/>
                <a:ea typeface="Calibri"/>
                <a:cs typeface="Calibri"/>
                <a:sym typeface="Calibri"/>
              </a:rPr>
            </a:br>
            <a:r>
              <a:rPr lang="en-US" sz="1600" b="1" dirty="0">
                <a:solidFill>
                  <a:schemeClr val="dk1"/>
                </a:solidFill>
                <a:highlight>
                  <a:schemeClr val="lt1"/>
                </a:highlight>
                <a:latin typeface="Helvetica Neue" panose="02000503000000020004" pitchFamily="2" charset="0"/>
                <a:ea typeface="Calibri"/>
                <a:cs typeface="Calibri"/>
                <a:sym typeface="Calibri"/>
              </a:rPr>
              <a:t>misuse include:</a:t>
            </a:r>
          </a:p>
        </p:txBody>
      </p:sp>
      <p:grpSp>
        <p:nvGrpSpPr>
          <p:cNvPr id="21" name="Group 20">
            <a:extLst>
              <a:ext uri="{FF2B5EF4-FFF2-40B4-BE49-F238E27FC236}">
                <a16:creationId xmlns:a16="http://schemas.microsoft.com/office/drawing/2014/main" id="{43921AAE-EBA7-DB43-825C-BFAC35ABE208}"/>
              </a:ext>
            </a:extLst>
          </p:cNvPr>
          <p:cNvGrpSpPr/>
          <p:nvPr/>
        </p:nvGrpSpPr>
        <p:grpSpPr>
          <a:xfrm>
            <a:off x="484463" y="3132763"/>
            <a:ext cx="4876800" cy="589195"/>
            <a:chOff x="317500" y="317500"/>
            <a:chExt cx="4876800" cy="589195"/>
          </a:xfrm>
        </p:grpSpPr>
        <p:pic>
          <p:nvPicPr>
            <p:cNvPr id="19" name="PFE element 53">
              <a:extLst>
                <a:ext uri="{FF2B5EF4-FFF2-40B4-BE49-F238E27FC236}">
                  <a16:creationId xmlns:a16="http://schemas.microsoft.com/office/drawing/2014/main" id="{A6B8C74E-8BF6-6E4C-B6DC-8226637E2C23}"/>
                </a:ext>
              </a:extLst>
            </p:cNvPr>
            <p:cNvPicPr>
              <a:picLocks/>
            </p:cNvPicPr>
            <p:nvPr/>
          </p:nvPicPr>
          <p:blipFill>
            <a:blip r:embed="rId5"/>
            <a:stretch>
              <a:fillRect/>
            </a:stretch>
          </p:blipFill>
          <p:spPr>
            <a:xfrm>
              <a:off x="317500" y="317500"/>
              <a:ext cx="4876800" cy="589195"/>
            </a:xfrm>
            <a:prstGeom prst="rect">
              <a:avLst/>
            </a:prstGeom>
          </p:spPr>
        </p:pic>
        <p:sp>
          <p:nvSpPr>
            <p:cNvPr id="20" name="Shape_163">
              <a:extLst>
                <a:ext uri="{FF2B5EF4-FFF2-40B4-BE49-F238E27FC236}">
                  <a16:creationId xmlns:a16="http://schemas.microsoft.com/office/drawing/2014/main" id="{2E4DD3EF-97E8-9A42-8FCD-0057C89629B5}"/>
                </a:ext>
              </a:extLst>
            </p:cNvPr>
            <p:cNvSpPr/>
            <p:nvPr/>
          </p:nvSpPr>
          <p:spPr>
            <a:xfrm>
              <a:off x="317500" y="317500"/>
              <a:ext cx="4876800" cy="589195"/>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1F78E5A2-9674-924E-AB7E-FA4D0FAF28B0}"/>
              </a:ext>
            </a:extLst>
          </p:cNvPr>
          <p:cNvPicPr>
            <a:picLocks noChangeAspect="1"/>
          </p:cNvPicPr>
          <p:nvPr/>
        </p:nvPicPr>
        <p:blipFill>
          <a:blip r:embed="rId6"/>
          <a:srcRect/>
          <a:stretch/>
        </p:blipFill>
        <p:spPr>
          <a:xfrm>
            <a:off x="4794034" y="1344705"/>
            <a:ext cx="3859386" cy="2571941"/>
          </a:xfrm>
          <a:prstGeom prst="rect">
            <a:avLst/>
          </a:prstGeom>
        </p:spPr>
      </p:pic>
      <p:sp>
        <p:nvSpPr>
          <p:cNvPr id="6" name="pfehide55" hidden="1">
            <a:extLst>
              <a:ext uri="{FF2B5EF4-FFF2-40B4-BE49-F238E27FC236}">
                <a16:creationId xmlns:a16="http://schemas.microsoft.com/office/drawing/2014/main" id="{CE1B0E7B-5009-EE4C-A2F3-5715008055CD}"/>
              </a:ext>
            </a:extLst>
          </p:cNvPr>
          <p:cNvSpPr/>
          <p:nvPr/>
        </p:nvSpPr>
        <p:spPr>
          <a:xfrm>
            <a:off x="487086" y="3733489"/>
            <a:ext cx="4871554" cy="584775"/>
          </a:xfrm>
          <a:prstGeom prst="rect">
            <a:avLst/>
          </a:prstGeom>
          <a:solidFill>
            <a:schemeClr val="accent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lvl="0" indent="-457200">
              <a:spcAft>
                <a:spcPts val="600"/>
              </a:spcAft>
              <a:buFont typeface="Arial" panose="020B0604020202020204" pitchFamily="34" charset="0"/>
              <a:buChar char="•"/>
            </a:pPr>
            <a:r>
              <a:rPr lang="en-US" sz="1600" dirty="0">
                <a:solidFill>
                  <a:schemeClr val="dk1"/>
                </a:solidFill>
                <a:highlight>
                  <a:schemeClr val="lt1"/>
                </a:highlight>
                <a:latin typeface="Helvetica Neue" panose="02000503000000020004" pitchFamily="2" charset="0"/>
                <a:ea typeface="Calibri"/>
                <a:cs typeface="Calibri"/>
                <a:sym typeface="Calibri"/>
              </a:rPr>
              <a:t>Not following the instructions </a:t>
            </a:r>
            <a:br>
              <a:rPr lang="en-US" sz="1600" dirty="0">
                <a:solidFill>
                  <a:schemeClr val="dk1"/>
                </a:solidFill>
                <a:highlight>
                  <a:schemeClr val="lt1"/>
                </a:highlight>
                <a:latin typeface="Helvetica Neue" panose="02000503000000020004" pitchFamily="2" charset="0"/>
                <a:ea typeface="Calibri"/>
                <a:cs typeface="Calibri"/>
                <a:sym typeface="Calibri"/>
              </a:rPr>
            </a:br>
            <a:r>
              <a:rPr lang="en-US" sz="1600" dirty="0">
                <a:solidFill>
                  <a:schemeClr val="dk1"/>
                </a:solidFill>
                <a:highlight>
                  <a:schemeClr val="lt1"/>
                </a:highlight>
                <a:latin typeface="Helvetica Neue" panose="02000503000000020004" pitchFamily="2" charset="0"/>
                <a:ea typeface="Calibri"/>
                <a:cs typeface="Calibri"/>
                <a:sym typeface="Calibri"/>
              </a:rPr>
              <a:t>from your doctor</a:t>
            </a:r>
            <a:endParaRPr lang="en-US" sz="1600" dirty="0">
              <a:solidFill>
                <a:schemeClr val="dk1"/>
              </a:solidFill>
              <a:highlight>
                <a:schemeClr val="lt1"/>
              </a:highlight>
              <a:latin typeface="Helvetica Neue" panose="02000503000000020004" pitchFamily="2" charset="0"/>
              <a:ea typeface="Calibri"/>
              <a:cs typeface="Calibri"/>
            </a:endParaRPr>
          </a:p>
        </p:txBody>
      </p:sp>
      <p:grpSp>
        <p:nvGrpSpPr>
          <p:cNvPr id="25" name="Group 24">
            <a:extLst>
              <a:ext uri="{FF2B5EF4-FFF2-40B4-BE49-F238E27FC236}">
                <a16:creationId xmlns:a16="http://schemas.microsoft.com/office/drawing/2014/main" id="{3EC74D1C-2944-F942-BB8B-A2369B1E3335}"/>
              </a:ext>
            </a:extLst>
          </p:cNvPr>
          <p:cNvGrpSpPr/>
          <p:nvPr/>
        </p:nvGrpSpPr>
        <p:grpSpPr>
          <a:xfrm>
            <a:off x="484463" y="3732507"/>
            <a:ext cx="4876800" cy="586740"/>
            <a:chOff x="317500" y="317500"/>
            <a:chExt cx="4876800" cy="586740"/>
          </a:xfrm>
        </p:grpSpPr>
        <p:pic>
          <p:nvPicPr>
            <p:cNvPr id="23" name="PFE element 55">
              <a:extLst>
                <a:ext uri="{FF2B5EF4-FFF2-40B4-BE49-F238E27FC236}">
                  <a16:creationId xmlns:a16="http://schemas.microsoft.com/office/drawing/2014/main" id="{122DAF54-53A1-2141-ACAA-E87F5F697AA8}"/>
                </a:ext>
              </a:extLst>
            </p:cNvPr>
            <p:cNvPicPr>
              <a:picLocks/>
            </p:cNvPicPr>
            <p:nvPr/>
          </p:nvPicPr>
          <p:blipFill>
            <a:blip r:embed="rId7"/>
            <a:stretch>
              <a:fillRect/>
            </a:stretch>
          </p:blipFill>
          <p:spPr>
            <a:xfrm>
              <a:off x="317500" y="317500"/>
              <a:ext cx="4876800" cy="586740"/>
            </a:xfrm>
            <a:prstGeom prst="rect">
              <a:avLst/>
            </a:prstGeom>
          </p:spPr>
        </p:pic>
        <p:sp>
          <p:nvSpPr>
            <p:cNvPr id="24" name="Shape_164">
              <a:extLst>
                <a:ext uri="{FF2B5EF4-FFF2-40B4-BE49-F238E27FC236}">
                  <a16:creationId xmlns:a16="http://schemas.microsoft.com/office/drawing/2014/main" id="{A770CB01-B85D-3F48-AC7C-00267199E99A}"/>
                </a:ext>
              </a:extLst>
            </p:cNvPr>
            <p:cNvSpPr/>
            <p:nvPr/>
          </p:nvSpPr>
          <p:spPr>
            <a:xfrm>
              <a:off x="317500" y="317500"/>
              <a:ext cx="4876800" cy="58674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pfehide56" hidden="1">
            <a:extLst>
              <a:ext uri="{FF2B5EF4-FFF2-40B4-BE49-F238E27FC236}">
                <a16:creationId xmlns:a16="http://schemas.microsoft.com/office/drawing/2014/main" id="{D3912A59-CC37-8144-B77E-FAD36CE7EA6E}"/>
              </a:ext>
            </a:extLst>
          </p:cNvPr>
          <p:cNvSpPr/>
          <p:nvPr/>
        </p:nvSpPr>
        <p:spPr>
          <a:xfrm>
            <a:off x="487086" y="4332005"/>
            <a:ext cx="4871554" cy="584775"/>
          </a:xfrm>
          <a:prstGeom prst="rect">
            <a:avLst/>
          </a:prstGeom>
          <a:solidFill>
            <a:schemeClr val="accent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lvl="0" indent="-457200">
              <a:spcAft>
                <a:spcPts val="600"/>
              </a:spcAft>
              <a:buFont typeface="Arial" panose="020B0604020202020204" pitchFamily="34" charset="0"/>
              <a:buChar char="•"/>
            </a:pPr>
            <a:r>
              <a:rPr lang="en-US" sz="1600" dirty="0">
                <a:solidFill>
                  <a:schemeClr val="dk1"/>
                </a:solidFill>
                <a:highlight>
                  <a:schemeClr val="lt1"/>
                </a:highlight>
                <a:latin typeface="Helvetica Neue" panose="02000503000000020004" pitchFamily="2" charset="0"/>
                <a:ea typeface="Calibri"/>
                <a:cs typeface="Calibri"/>
                <a:sym typeface="Calibri"/>
              </a:rPr>
              <a:t>Taking more of a medication </a:t>
            </a:r>
            <a:br>
              <a:rPr lang="en-US" sz="1600" dirty="0">
                <a:solidFill>
                  <a:schemeClr val="dk1"/>
                </a:solidFill>
                <a:highlight>
                  <a:schemeClr val="lt1"/>
                </a:highlight>
                <a:latin typeface="Helvetica Neue" panose="02000503000000020004" pitchFamily="2" charset="0"/>
                <a:ea typeface="Calibri"/>
                <a:cs typeface="Calibri"/>
                <a:sym typeface="Calibri"/>
              </a:rPr>
            </a:br>
            <a:r>
              <a:rPr lang="en-US" sz="1600" dirty="0">
                <a:solidFill>
                  <a:schemeClr val="dk1"/>
                </a:solidFill>
                <a:highlight>
                  <a:schemeClr val="lt1"/>
                </a:highlight>
                <a:latin typeface="Helvetica Neue" panose="02000503000000020004" pitchFamily="2" charset="0"/>
                <a:ea typeface="Calibri"/>
                <a:cs typeface="Calibri"/>
                <a:sym typeface="Calibri"/>
              </a:rPr>
              <a:t>than is prescribed</a:t>
            </a:r>
            <a:endParaRPr lang="en-US" sz="1600" dirty="0">
              <a:solidFill>
                <a:schemeClr val="dk1"/>
              </a:solidFill>
              <a:highlight>
                <a:schemeClr val="lt1"/>
              </a:highlight>
              <a:latin typeface="Helvetica Neue" panose="02000503000000020004" pitchFamily="2" charset="0"/>
              <a:ea typeface="Calibri"/>
              <a:cs typeface="Calibri"/>
            </a:endParaRPr>
          </a:p>
        </p:txBody>
      </p:sp>
      <p:grpSp>
        <p:nvGrpSpPr>
          <p:cNvPr id="29" name="Group 28">
            <a:extLst>
              <a:ext uri="{FF2B5EF4-FFF2-40B4-BE49-F238E27FC236}">
                <a16:creationId xmlns:a16="http://schemas.microsoft.com/office/drawing/2014/main" id="{0B7426A9-0EA7-684C-95B5-C8D0B19D4D9E}"/>
              </a:ext>
            </a:extLst>
          </p:cNvPr>
          <p:cNvGrpSpPr/>
          <p:nvPr/>
        </p:nvGrpSpPr>
        <p:grpSpPr>
          <a:xfrm>
            <a:off x="484463" y="4331022"/>
            <a:ext cx="4876800" cy="586740"/>
            <a:chOff x="317500" y="317500"/>
            <a:chExt cx="4876800" cy="586740"/>
          </a:xfrm>
        </p:grpSpPr>
        <p:pic>
          <p:nvPicPr>
            <p:cNvPr id="27" name="PFE element 56">
              <a:extLst>
                <a:ext uri="{FF2B5EF4-FFF2-40B4-BE49-F238E27FC236}">
                  <a16:creationId xmlns:a16="http://schemas.microsoft.com/office/drawing/2014/main" id="{5FABAEF0-1E71-E847-8CD4-FF089C74961A}"/>
                </a:ext>
              </a:extLst>
            </p:cNvPr>
            <p:cNvPicPr>
              <a:picLocks/>
            </p:cNvPicPr>
            <p:nvPr/>
          </p:nvPicPr>
          <p:blipFill>
            <a:blip r:embed="rId8"/>
            <a:stretch>
              <a:fillRect/>
            </a:stretch>
          </p:blipFill>
          <p:spPr>
            <a:xfrm>
              <a:off x="317500" y="317500"/>
              <a:ext cx="4876800" cy="586740"/>
            </a:xfrm>
            <a:prstGeom prst="rect">
              <a:avLst/>
            </a:prstGeom>
          </p:spPr>
        </p:pic>
        <p:sp>
          <p:nvSpPr>
            <p:cNvPr id="28" name="Shape_165">
              <a:extLst>
                <a:ext uri="{FF2B5EF4-FFF2-40B4-BE49-F238E27FC236}">
                  <a16:creationId xmlns:a16="http://schemas.microsoft.com/office/drawing/2014/main" id="{CD1CB1C4-9E2E-2741-8304-C9196D26F920}"/>
                </a:ext>
              </a:extLst>
            </p:cNvPr>
            <p:cNvSpPr/>
            <p:nvPr/>
          </p:nvSpPr>
          <p:spPr>
            <a:xfrm>
              <a:off x="317500" y="317500"/>
              <a:ext cx="4876800" cy="58674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pfehide57" hidden="1">
            <a:extLst>
              <a:ext uri="{FF2B5EF4-FFF2-40B4-BE49-F238E27FC236}">
                <a16:creationId xmlns:a16="http://schemas.microsoft.com/office/drawing/2014/main" id="{D469D30E-D78F-384F-A78D-6F6A1FCC52A7}"/>
              </a:ext>
            </a:extLst>
          </p:cNvPr>
          <p:cNvSpPr/>
          <p:nvPr/>
        </p:nvSpPr>
        <p:spPr>
          <a:xfrm>
            <a:off x="487086" y="4930521"/>
            <a:ext cx="4871554" cy="584775"/>
          </a:xfrm>
          <a:prstGeom prst="rect">
            <a:avLst/>
          </a:prstGeom>
          <a:solidFill>
            <a:schemeClr val="accent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lvl="0" indent="-457200">
              <a:spcAft>
                <a:spcPts val="600"/>
              </a:spcAft>
              <a:buFont typeface="Arial" panose="020B0604020202020204" pitchFamily="34" charset="0"/>
              <a:buChar char="•"/>
            </a:pPr>
            <a:r>
              <a:rPr lang="en-US" sz="1600" dirty="0">
                <a:solidFill>
                  <a:schemeClr val="dk1"/>
                </a:solidFill>
                <a:highlight>
                  <a:schemeClr val="lt1"/>
                </a:highlight>
                <a:latin typeface="Helvetica Neue" panose="02000503000000020004" pitchFamily="2" charset="0"/>
                <a:ea typeface="Calibri"/>
                <a:cs typeface="Calibri"/>
                <a:sym typeface="Calibri"/>
              </a:rPr>
              <a:t>Taking medication that belongs </a:t>
            </a:r>
            <a:br>
              <a:rPr lang="en-US" sz="1600" dirty="0">
                <a:solidFill>
                  <a:schemeClr val="dk1"/>
                </a:solidFill>
                <a:highlight>
                  <a:schemeClr val="lt1"/>
                </a:highlight>
                <a:latin typeface="Helvetica Neue" panose="02000503000000020004" pitchFamily="2" charset="0"/>
                <a:ea typeface="Calibri"/>
                <a:cs typeface="Calibri"/>
                <a:sym typeface="Calibri"/>
              </a:rPr>
            </a:br>
            <a:r>
              <a:rPr lang="en-US" sz="1600" dirty="0">
                <a:solidFill>
                  <a:schemeClr val="dk1"/>
                </a:solidFill>
                <a:highlight>
                  <a:schemeClr val="lt1"/>
                </a:highlight>
                <a:latin typeface="Helvetica Neue" panose="02000503000000020004" pitchFamily="2" charset="0"/>
                <a:ea typeface="Calibri"/>
                <a:cs typeface="Calibri"/>
                <a:sym typeface="Calibri"/>
              </a:rPr>
              <a:t>to someone else</a:t>
            </a:r>
            <a:endParaRPr lang="en-US" sz="1600" dirty="0">
              <a:solidFill>
                <a:schemeClr val="dk1"/>
              </a:solidFill>
              <a:highlight>
                <a:schemeClr val="lt1"/>
              </a:highlight>
              <a:latin typeface="Helvetica Neue" panose="02000503000000020004" pitchFamily="2" charset="0"/>
              <a:ea typeface="Calibri"/>
              <a:cs typeface="Calibri"/>
            </a:endParaRPr>
          </a:p>
        </p:txBody>
      </p:sp>
      <p:grpSp>
        <p:nvGrpSpPr>
          <p:cNvPr id="33" name="Group 32">
            <a:extLst>
              <a:ext uri="{FF2B5EF4-FFF2-40B4-BE49-F238E27FC236}">
                <a16:creationId xmlns:a16="http://schemas.microsoft.com/office/drawing/2014/main" id="{EC709B63-86EF-0442-ABCB-68C8F4BE5717}"/>
              </a:ext>
            </a:extLst>
          </p:cNvPr>
          <p:cNvGrpSpPr/>
          <p:nvPr/>
        </p:nvGrpSpPr>
        <p:grpSpPr>
          <a:xfrm>
            <a:off x="484463" y="4928311"/>
            <a:ext cx="4876800" cy="589195"/>
            <a:chOff x="317500" y="317500"/>
            <a:chExt cx="4876800" cy="589195"/>
          </a:xfrm>
        </p:grpSpPr>
        <p:pic>
          <p:nvPicPr>
            <p:cNvPr id="31" name="PFE element 57">
              <a:extLst>
                <a:ext uri="{FF2B5EF4-FFF2-40B4-BE49-F238E27FC236}">
                  <a16:creationId xmlns:a16="http://schemas.microsoft.com/office/drawing/2014/main" id="{0554B5EF-B647-A64A-8C34-3CA7DDA1ECE7}"/>
                </a:ext>
              </a:extLst>
            </p:cNvPr>
            <p:cNvPicPr>
              <a:picLocks/>
            </p:cNvPicPr>
            <p:nvPr/>
          </p:nvPicPr>
          <p:blipFill>
            <a:blip r:embed="rId9"/>
            <a:stretch>
              <a:fillRect/>
            </a:stretch>
          </p:blipFill>
          <p:spPr>
            <a:xfrm>
              <a:off x="317500" y="317500"/>
              <a:ext cx="4876800" cy="589195"/>
            </a:xfrm>
            <a:prstGeom prst="rect">
              <a:avLst/>
            </a:prstGeom>
          </p:spPr>
        </p:pic>
        <p:sp>
          <p:nvSpPr>
            <p:cNvPr id="32" name="Shape_166">
              <a:extLst>
                <a:ext uri="{FF2B5EF4-FFF2-40B4-BE49-F238E27FC236}">
                  <a16:creationId xmlns:a16="http://schemas.microsoft.com/office/drawing/2014/main" id="{D807BEA1-FE30-6946-B51A-9BAF45559F09}"/>
                </a:ext>
              </a:extLst>
            </p:cNvPr>
            <p:cNvSpPr/>
            <p:nvPr/>
          </p:nvSpPr>
          <p:spPr>
            <a:xfrm>
              <a:off x="317500" y="317500"/>
              <a:ext cx="4876800" cy="589195"/>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pfehide58" hidden="1">
            <a:extLst>
              <a:ext uri="{FF2B5EF4-FFF2-40B4-BE49-F238E27FC236}">
                <a16:creationId xmlns:a16="http://schemas.microsoft.com/office/drawing/2014/main" id="{B360EC63-67F5-6A41-AF24-5DACC5CB13E7}"/>
              </a:ext>
            </a:extLst>
          </p:cNvPr>
          <p:cNvSpPr/>
          <p:nvPr/>
        </p:nvSpPr>
        <p:spPr>
          <a:xfrm>
            <a:off x="487086" y="5529039"/>
            <a:ext cx="4871554" cy="584775"/>
          </a:xfrm>
          <a:prstGeom prst="rect">
            <a:avLst/>
          </a:prstGeom>
          <a:solidFill>
            <a:schemeClr val="accent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US" sz="1600" dirty="0">
                <a:solidFill>
                  <a:schemeClr val="dk1"/>
                </a:solidFill>
                <a:highlight>
                  <a:schemeClr val="lt1"/>
                </a:highlight>
                <a:latin typeface="Helvetica Neue" panose="02000503000000020004" pitchFamily="2" charset="0"/>
                <a:ea typeface="Calibri"/>
                <a:cs typeface="Calibri"/>
                <a:sym typeface="Calibri"/>
              </a:rPr>
              <a:t>Taking a medication to feel euphoric </a:t>
            </a:r>
            <a:br>
              <a:rPr lang="en-US" sz="1600" dirty="0">
                <a:solidFill>
                  <a:schemeClr val="dk1"/>
                </a:solidFill>
                <a:highlight>
                  <a:schemeClr val="lt1"/>
                </a:highlight>
                <a:latin typeface="Helvetica Neue" panose="02000503000000020004" pitchFamily="2" charset="0"/>
                <a:ea typeface="Calibri"/>
                <a:cs typeface="Calibri"/>
                <a:sym typeface="Calibri"/>
              </a:rPr>
            </a:br>
            <a:r>
              <a:rPr lang="en-US" sz="1600" dirty="0">
                <a:solidFill>
                  <a:schemeClr val="dk1"/>
                </a:solidFill>
                <a:highlight>
                  <a:schemeClr val="lt1"/>
                </a:highlight>
                <a:latin typeface="Helvetica Neue" panose="02000503000000020004" pitchFamily="2" charset="0"/>
                <a:ea typeface="Calibri"/>
                <a:cs typeface="Calibri"/>
                <a:sym typeface="Calibri"/>
              </a:rPr>
              <a:t>(i.e., to “get high”)</a:t>
            </a:r>
            <a:endParaRPr lang="en-US" sz="1600" dirty="0">
              <a:solidFill>
                <a:schemeClr val="dk1"/>
              </a:solidFill>
              <a:highlight>
                <a:schemeClr val="lt1"/>
              </a:highlight>
              <a:latin typeface="Helvetica Neue" panose="02000503000000020004" pitchFamily="2" charset="0"/>
              <a:ea typeface="Calibri"/>
              <a:cs typeface="Calibri"/>
            </a:endParaRPr>
          </a:p>
        </p:txBody>
      </p:sp>
      <p:grpSp>
        <p:nvGrpSpPr>
          <p:cNvPr id="37" name="Group 36">
            <a:extLst>
              <a:ext uri="{FF2B5EF4-FFF2-40B4-BE49-F238E27FC236}">
                <a16:creationId xmlns:a16="http://schemas.microsoft.com/office/drawing/2014/main" id="{CF1B074A-61A9-F041-BB28-A96BD539DE06}"/>
              </a:ext>
            </a:extLst>
          </p:cNvPr>
          <p:cNvGrpSpPr/>
          <p:nvPr/>
        </p:nvGrpSpPr>
        <p:grpSpPr>
          <a:xfrm>
            <a:off x="484463" y="5526829"/>
            <a:ext cx="4876800" cy="589195"/>
            <a:chOff x="317500" y="317500"/>
            <a:chExt cx="4876800" cy="589195"/>
          </a:xfrm>
        </p:grpSpPr>
        <p:pic>
          <p:nvPicPr>
            <p:cNvPr id="35" name="PFE element 58">
              <a:extLst>
                <a:ext uri="{FF2B5EF4-FFF2-40B4-BE49-F238E27FC236}">
                  <a16:creationId xmlns:a16="http://schemas.microsoft.com/office/drawing/2014/main" id="{1DCF1816-13C0-9A4A-8A58-31B8BFB062C6}"/>
                </a:ext>
              </a:extLst>
            </p:cNvPr>
            <p:cNvPicPr>
              <a:picLocks/>
            </p:cNvPicPr>
            <p:nvPr/>
          </p:nvPicPr>
          <p:blipFill>
            <a:blip r:embed="rId10"/>
            <a:stretch>
              <a:fillRect/>
            </a:stretch>
          </p:blipFill>
          <p:spPr>
            <a:xfrm>
              <a:off x="317500" y="317500"/>
              <a:ext cx="4876800" cy="589195"/>
            </a:xfrm>
            <a:prstGeom prst="rect">
              <a:avLst/>
            </a:prstGeom>
          </p:spPr>
        </p:pic>
        <p:sp>
          <p:nvSpPr>
            <p:cNvPr id="36" name="Shape_167">
              <a:extLst>
                <a:ext uri="{FF2B5EF4-FFF2-40B4-BE49-F238E27FC236}">
                  <a16:creationId xmlns:a16="http://schemas.microsoft.com/office/drawing/2014/main" id="{3039D284-141C-4D42-A1A9-6843DBBAEDC5}"/>
                </a:ext>
              </a:extLst>
            </p:cNvPr>
            <p:cNvSpPr/>
            <p:nvPr/>
          </p:nvSpPr>
          <p:spPr>
            <a:xfrm>
              <a:off x="317500" y="317500"/>
              <a:ext cx="4876800" cy="589195"/>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70792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build="p"/>
      <p:bldP spid="7" grpId="0" build="p"/>
      <p:bldP spid="9" grpId="0" build="p"/>
      <p:bldP spid="10"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8DEB008E-F1F3-5D4B-B92B-C95C624AB54E}"/>
              </a:ext>
            </a:extLst>
          </p:cNvPr>
          <p:cNvSpPr/>
          <p:nvPr/>
        </p:nvSpPr>
        <p:spPr>
          <a:xfrm>
            <a:off x="584200" y="4895399"/>
            <a:ext cx="1221154" cy="1029108"/>
          </a:xfrm>
          <a:prstGeom prst="rect">
            <a:avLst/>
          </a:prstGeom>
          <a:solidFill>
            <a:srgbClr val="8C8C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E3E56B10-40AA-6148-A99E-C9930EB89CEC}"/>
              </a:ext>
            </a:extLst>
          </p:cNvPr>
          <p:cNvSpPr/>
          <p:nvPr/>
        </p:nvSpPr>
        <p:spPr>
          <a:xfrm>
            <a:off x="1805354" y="4888536"/>
            <a:ext cx="4573412" cy="103597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D08BA8DD-D6E8-704C-978F-EAC8DE66B7AF}"/>
              </a:ext>
            </a:extLst>
          </p:cNvPr>
          <p:cNvSpPr/>
          <p:nvPr/>
        </p:nvSpPr>
        <p:spPr>
          <a:xfrm>
            <a:off x="584200" y="3778980"/>
            <a:ext cx="1221154" cy="102910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E0E7F157-51E8-EB4D-AF80-2EDA120406A1}"/>
              </a:ext>
            </a:extLst>
          </p:cNvPr>
          <p:cNvSpPr/>
          <p:nvPr/>
        </p:nvSpPr>
        <p:spPr>
          <a:xfrm>
            <a:off x="1805354" y="3772117"/>
            <a:ext cx="4573412" cy="103597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941F075-F014-1840-B450-3A89433544F6}"/>
              </a:ext>
            </a:extLst>
          </p:cNvPr>
          <p:cNvSpPr/>
          <p:nvPr/>
        </p:nvSpPr>
        <p:spPr>
          <a:xfrm>
            <a:off x="584200" y="2662562"/>
            <a:ext cx="1221154" cy="102910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8379ED8-03A6-DD4B-A87D-1FA721ABAE85}"/>
              </a:ext>
            </a:extLst>
          </p:cNvPr>
          <p:cNvSpPr/>
          <p:nvPr/>
        </p:nvSpPr>
        <p:spPr>
          <a:xfrm>
            <a:off x="1805354" y="2655699"/>
            <a:ext cx="4573412" cy="103597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FE element 65">
            <a:extLst>
              <a:ext uri="{FF2B5EF4-FFF2-40B4-BE49-F238E27FC236}">
                <a16:creationId xmlns:a16="http://schemas.microsoft.com/office/drawing/2014/main" id="{9FA23AAC-4D9C-7E4D-BAD2-25CFB814E9C8}"/>
              </a:ext>
            </a:extLst>
          </p:cNvPr>
          <p:cNvPicPr>
            <a:picLocks/>
          </p:cNvPicPr>
          <p:nvPr/>
        </p:nvPicPr>
        <p:blipFill>
          <a:blip r:embed="rId3"/>
          <a:stretch>
            <a:fillRect/>
          </a:stretch>
        </p:blipFill>
        <p:spPr>
          <a:xfrm>
            <a:off x="487086" y="546360"/>
            <a:ext cx="7886700" cy="872490"/>
          </a:xfrm>
          <a:prstGeom prst="rect">
            <a:avLst/>
          </a:prstGeom>
        </p:spPr>
      </p:pic>
      <p:pic>
        <p:nvPicPr>
          <p:cNvPr id="14" name="PFE element 66">
            <a:extLst>
              <a:ext uri="{FF2B5EF4-FFF2-40B4-BE49-F238E27FC236}">
                <a16:creationId xmlns:a16="http://schemas.microsoft.com/office/drawing/2014/main" id="{C56F419F-EEDE-3540-836D-70E28F75AF4C}"/>
              </a:ext>
            </a:extLst>
          </p:cNvPr>
          <p:cNvPicPr>
            <a:picLocks/>
          </p:cNvPicPr>
          <p:nvPr/>
        </p:nvPicPr>
        <p:blipFill>
          <a:blip r:embed="rId4"/>
          <a:stretch>
            <a:fillRect/>
          </a:stretch>
        </p:blipFill>
        <p:spPr>
          <a:xfrm>
            <a:off x="388044" y="1743364"/>
            <a:ext cx="4175760" cy="589195"/>
          </a:xfrm>
          <a:prstGeom prst="rect">
            <a:avLst/>
          </a:prstGeom>
        </p:spPr>
      </p:pic>
      <p:sp>
        <p:nvSpPr>
          <p:cNvPr id="15" name="pfehide67" hidden="1">
            <a:extLst>
              <a:ext uri="{FF2B5EF4-FFF2-40B4-BE49-F238E27FC236}">
                <a16:creationId xmlns:a16="http://schemas.microsoft.com/office/drawing/2014/main" id="{43DDD499-17D2-1A4C-8802-227658BE862A}"/>
              </a:ext>
            </a:extLst>
          </p:cNvPr>
          <p:cNvSpPr txBox="1"/>
          <p:nvPr/>
        </p:nvSpPr>
        <p:spPr>
          <a:xfrm>
            <a:off x="2063609" y="2787158"/>
            <a:ext cx="3868615" cy="830997"/>
          </a:xfrm>
          <a:prstGeom prst="rect">
            <a:avLst/>
          </a:prstGeom>
          <a:solidFill>
            <a:schemeClr val="accent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sz="1200">
                <a:latin typeface="Helvetica Neue" panose="02000503000000020004" pitchFamily="2" charset="0"/>
              </a:rPr>
              <a:t>Excessive fatigue</a:t>
            </a:r>
          </a:p>
          <a:p>
            <a:pPr marL="171450" indent="-171450">
              <a:buFont typeface="Arial" panose="020B0604020202020204" pitchFamily="34" charset="0"/>
              <a:buChar char="•"/>
            </a:pPr>
            <a:r>
              <a:rPr lang="en-US" sz="1200">
                <a:latin typeface="Helvetica Neue" panose="02000503000000020004" pitchFamily="2" charset="0"/>
              </a:rPr>
              <a:t>Repeated health complaints</a:t>
            </a:r>
          </a:p>
          <a:p>
            <a:pPr marL="171450" indent="-171450">
              <a:buFont typeface="Arial" panose="020B0604020202020204" pitchFamily="34" charset="0"/>
              <a:buChar char="•"/>
            </a:pPr>
            <a:r>
              <a:rPr lang="en-US" sz="1200">
                <a:latin typeface="Helvetica Neue" panose="02000503000000020004" pitchFamily="2" charset="0"/>
              </a:rPr>
              <a:t>Red or glazed eyes</a:t>
            </a:r>
          </a:p>
          <a:p>
            <a:pPr marL="171450" indent="-171450">
              <a:buFont typeface="Arial" panose="020B0604020202020204" pitchFamily="34" charset="0"/>
              <a:buChar char="•"/>
            </a:pPr>
            <a:r>
              <a:rPr lang="en-US" sz="1200">
                <a:latin typeface="Helvetica Neue" panose="02000503000000020004" pitchFamily="2" charset="0"/>
              </a:rPr>
              <a:t>Significant weight changes</a:t>
            </a:r>
          </a:p>
        </p:txBody>
      </p:sp>
      <p:grpSp>
        <p:nvGrpSpPr>
          <p:cNvPr id="23" name="Group 22">
            <a:extLst>
              <a:ext uri="{FF2B5EF4-FFF2-40B4-BE49-F238E27FC236}">
                <a16:creationId xmlns:a16="http://schemas.microsoft.com/office/drawing/2014/main" id="{298F8457-8160-F442-BB01-354C18CB9BBD}"/>
              </a:ext>
            </a:extLst>
          </p:cNvPr>
          <p:cNvGrpSpPr/>
          <p:nvPr/>
        </p:nvGrpSpPr>
        <p:grpSpPr>
          <a:xfrm>
            <a:off x="2062437" y="2783556"/>
            <a:ext cx="3870960" cy="838200"/>
            <a:chOff x="317500" y="317500"/>
            <a:chExt cx="3870960" cy="838200"/>
          </a:xfrm>
        </p:grpSpPr>
        <p:pic>
          <p:nvPicPr>
            <p:cNvPr id="19" name="PFE element 67">
              <a:extLst>
                <a:ext uri="{FF2B5EF4-FFF2-40B4-BE49-F238E27FC236}">
                  <a16:creationId xmlns:a16="http://schemas.microsoft.com/office/drawing/2014/main" id="{E032FCDD-3A3A-664A-8748-44EC77EFF4C0}"/>
                </a:ext>
              </a:extLst>
            </p:cNvPr>
            <p:cNvPicPr>
              <a:picLocks/>
            </p:cNvPicPr>
            <p:nvPr/>
          </p:nvPicPr>
          <p:blipFill>
            <a:blip r:embed="rId5"/>
            <a:stretch>
              <a:fillRect/>
            </a:stretch>
          </p:blipFill>
          <p:spPr>
            <a:xfrm>
              <a:off x="317500" y="317500"/>
              <a:ext cx="3870960" cy="838200"/>
            </a:xfrm>
            <a:prstGeom prst="rect">
              <a:avLst/>
            </a:prstGeom>
          </p:spPr>
        </p:pic>
        <p:sp>
          <p:nvSpPr>
            <p:cNvPr id="22" name="Shape_168">
              <a:extLst>
                <a:ext uri="{FF2B5EF4-FFF2-40B4-BE49-F238E27FC236}">
                  <a16:creationId xmlns:a16="http://schemas.microsoft.com/office/drawing/2014/main" id="{71568DBA-44E9-6B42-A29D-265621C75C65}"/>
                </a:ext>
              </a:extLst>
            </p:cNvPr>
            <p:cNvSpPr/>
            <p:nvPr/>
          </p:nvSpPr>
          <p:spPr>
            <a:xfrm>
              <a:off x="317500" y="317500"/>
              <a:ext cx="3870960" cy="83820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pfehide68" hidden="1">
            <a:extLst>
              <a:ext uri="{FF2B5EF4-FFF2-40B4-BE49-F238E27FC236}">
                <a16:creationId xmlns:a16="http://schemas.microsoft.com/office/drawing/2014/main" id="{D693C98C-0123-534F-B913-43EEE8F65D34}"/>
              </a:ext>
            </a:extLst>
          </p:cNvPr>
          <p:cNvSpPr txBox="1"/>
          <p:nvPr/>
        </p:nvSpPr>
        <p:spPr>
          <a:xfrm>
            <a:off x="2063609" y="3868612"/>
            <a:ext cx="4202345" cy="830997"/>
          </a:xfrm>
          <a:prstGeom prst="rect">
            <a:avLst/>
          </a:prstGeom>
          <a:solidFill>
            <a:schemeClr val="accent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sz="1200">
                <a:latin typeface="Helvetica Neue" panose="02000503000000020004" pitchFamily="2" charset="0"/>
              </a:rPr>
              <a:t>Chronic dishonesty</a:t>
            </a:r>
          </a:p>
          <a:p>
            <a:pPr marL="171450" indent="-171450">
              <a:buFont typeface="Arial" panose="020B0604020202020204" pitchFamily="34" charset="0"/>
              <a:buChar char="•"/>
            </a:pPr>
            <a:r>
              <a:rPr lang="en-US" sz="1200">
                <a:latin typeface="Helvetica Neue" panose="02000503000000020004" pitchFamily="2" charset="0"/>
              </a:rPr>
              <a:t>Sudden mood or personality changes</a:t>
            </a:r>
          </a:p>
          <a:p>
            <a:pPr marL="171450" indent="-171450">
              <a:buFont typeface="Arial" panose="020B0604020202020204" pitchFamily="34" charset="0"/>
              <a:buChar char="•"/>
            </a:pPr>
            <a:r>
              <a:rPr lang="en-US" sz="1200">
                <a:latin typeface="Helvetica Neue" panose="02000503000000020004" pitchFamily="2" charset="0"/>
              </a:rPr>
              <a:t>Increased negativity and irritability</a:t>
            </a:r>
          </a:p>
          <a:p>
            <a:pPr marL="171450" indent="-171450">
              <a:buFont typeface="Arial" panose="020B0604020202020204" pitchFamily="34" charset="0"/>
              <a:buChar char="•"/>
            </a:pPr>
            <a:r>
              <a:rPr lang="en-US" sz="1200">
                <a:latin typeface="Helvetica Neue" panose="02000503000000020004" pitchFamily="2" charset="0"/>
              </a:rPr>
              <a:t>Secretiveness or withdrawal from family and friends</a:t>
            </a:r>
          </a:p>
        </p:txBody>
      </p:sp>
      <p:grpSp>
        <p:nvGrpSpPr>
          <p:cNvPr id="27" name="Group 26">
            <a:extLst>
              <a:ext uri="{FF2B5EF4-FFF2-40B4-BE49-F238E27FC236}">
                <a16:creationId xmlns:a16="http://schemas.microsoft.com/office/drawing/2014/main" id="{8D1992F6-806E-CB4D-A660-DEAFCC2F06B0}"/>
              </a:ext>
            </a:extLst>
          </p:cNvPr>
          <p:cNvGrpSpPr/>
          <p:nvPr/>
        </p:nvGrpSpPr>
        <p:grpSpPr>
          <a:xfrm>
            <a:off x="2063566" y="3868612"/>
            <a:ext cx="4202430" cy="826770"/>
            <a:chOff x="317500" y="317500"/>
            <a:chExt cx="4202430" cy="826770"/>
          </a:xfrm>
        </p:grpSpPr>
        <p:pic>
          <p:nvPicPr>
            <p:cNvPr id="25" name="PFE element 68">
              <a:extLst>
                <a:ext uri="{FF2B5EF4-FFF2-40B4-BE49-F238E27FC236}">
                  <a16:creationId xmlns:a16="http://schemas.microsoft.com/office/drawing/2014/main" id="{3AC37955-A62F-5C46-9FC2-786B8F84AED4}"/>
                </a:ext>
              </a:extLst>
            </p:cNvPr>
            <p:cNvPicPr>
              <a:picLocks/>
            </p:cNvPicPr>
            <p:nvPr/>
          </p:nvPicPr>
          <p:blipFill>
            <a:blip r:embed="rId6"/>
            <a:stretch>
              <a:fillRect/>
            </a:stretch>
          </p:blipFill>
          <p:spPr>
            <a:xfrm>
              <a:off x="317500" y="317500"/>
              <a:ext cx="4202430" cy="826770"/>
            </a:xfrm>
            <a:prstGeom prst="rect">
              <a:avLst/>
            </a:prstGeom>
          </p:spPr>
        </p:pic>
        <p:sp>
          <p:nvSpPr>
            <p:cNvPr id="26" name="Shape_169">
              <a:extLst>
                <a:ext uri="{FF2B5EF4-FFF2-40B4-BE49-F238E27FC236}">
                  <a16:creationId xmlns:a16="http://schemas.microsoft.com/office/drawing/2014/main" id="{82452D40-8B0C-4A43-BF95-2A9BBBD69032}"/>
                </a:ext>
              </a:extLst>
            </p:cNvPr>
            <p:cNvSpPr/>
            <p:nvPr/>
          </p:nvSpPr>
          <p:spPr>
            <a:xfrm>
              <a:off x="317500" y="317500"/>
              <a:ext cx="4202430" cy="82677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pfehide69" hidden="1">
            <a:extLst>
              <a:ext uri="{FF2B5EF4-FFF2-40B4-BE49-F238E27FC236}">
                <a16:creationId xmlns:a16="http://schemas.microsoft.com/office/drawing/2014/main" id="{1B4164EC-5565-5740-85CA-3F667B511061}"/>
              </a:ext>
            </a:extLst>
          </p:cNvPr>
          <p:cNvSpPr txBox="1"/>
          <p:nvPr/>
        </p:nvSpPr>
        <p:spPr>
          <a:xfrm>
            <a:off x="2063609" y="4955179"/>
            <a:ext cx="4202345" cy="830997"/>
          </a:xfrm>
          <a:prstGeom prst="rect">
            <a:avLst/>
          </a:prstGeom>
          <a:solidFill>
            <a:schemeClr val="accent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sz="1200">
                <a:latin typeface="Helvetica Neue" panose="02000503000000020004" pitchFamily="2" charset="0"/>
              </a:rPr>
              <a:t>New or changing group of friends</a:t>
            </a:r>
          </a:p>
          <a:p>
            <a:pPr marL="171450" indent="-171450">
              <a:buFont typeface="Arial" panose="020B0604020202020204" pitchFamily="34" charset="0"/>
              <a:buChar char="•"/>
            </a:pPr>
            <a:r>
              <a:rPr lang="en-US" sz="1200">
                <a:latin typeface="Helvetica Neue" panose="02000503000000020004" pitchFamily="2" charset="0"/>
              </a:rPr>
              <a:t>Missing medications from your medicine cabinet</a:t>
            </a:r>
          </a:p>
          <a:p>
            <a:pPr marL="171450" indent="-171450">
              <a:buFont typeface="Arial" panose="020B0604020202020204" pitchFamily="34" charset="0"/>
              <a:buChar char="•"/>
            </a:pPr>
            <a:r>
              <a:rPr lang="en-US" sz="1200">
                <a:latin typeface="Helvetica Neue" panose="02000503000000020004" pitchFamily="2" charset="0"/>
              </a:rPr>
              <a:t>Concern with obtaining funds or selling personal items</a:t>
            </a:r>
          </a:p>
          <a:p>
            <a:pPr marL="171450" indent="-171450">
              <a:buFont typeface="Arial" panose="020B0604020202020204" pitchFamily="34" charset="0"/>
              <a:buChar char="•"/>
            </a:pPr>
            <a:r>
              <a:rPr lang="en-US" sz="1200">
                <a:latin typeface="Helvetica Neue" panose="02000503000000020004" pitchFamily="2" charset="0"/>
              </a:rPr>
              <a:t>Drug paraphernalia</a:t>
            </a:r>
          </a:p>
        </p:txBody>
      </p:sp>
      <p:grpSp>
        <p:nvGrpSpPr>
          <p:cNvPr id="31" name="Group 30">
            <a:extLst>
              <a:ext uri="{FF2B5EF4-FFF2-40B4-BE49-F238E27FC236}">
                <a16:creationId xmlns:a16="http://schemas.microsoft.com/office/drawing/2014/main" id="{359333C6-7AD2-F94A-8FC1-91A36C1F40BC}"/>
              </a:ext>
            </a:extLst>
          </p:cNvPr>
          <p:cNvGrpSpPr/>
          <p:nvPr/>
        </p:nvGrpSpPr>
        <p:grpSpPr>
          <a:xfrm>
            <a:off x="2063566" y="4951578"/>
            <a:ext cx="4202430" cy="838200"/>
            <a:chOff x="317500" y="317500"/>
            <a:chExt cx="4202430" cy="838200"/>
          </a:xfrm>
        </p:grpSpPr>
        <p:pic>
          <p:nvPicPr>
            <p:cNvPr id="29" name="PFE element 69">
              <a:extLst>
                <a:ext uri="{FF2B5EF4-FFF2-40B4-BE49-F238E27FC236}">
                  <a16:creationId xmlns:a16="http://schemas.microsoft.com/office/drawing/2014/main" id="{29AD8242-EDD2-544B-8226-8DC9BB146DF4}"/>
                </a:ext>
              </a:extLst>
            </p:cNvPr>
            <p:cNvPicPr>
              <a:picLocks/>
            </p:cNvPicPr>
            <p:nvPr/>
          </p:nvPicPr>
          <p:blipFill>
            <a:blip r:embed="rId7"/>
            <a:stretch>
              <a:fillRect/>
            </a:stretch>
          </p:blipFill>
          <p:spPr>
            <a:xfrm>
              <a:off x="317500" y="317500"/>
              <a:ext cx="4202430" cy="838200"/>
            </a:xfrm>
            <a:prstGeom prst="rect">
              <a:avLst/>
            </a:prstGeom>
          </p:spPr>
        </p:pic>
        <p:sp>
          <p:nvSpPr>
            <p:cNvPr id="30" name="Shape_170">
              <a:extLst>
                <a:ext uri="{FF2B5EF4-FFF2-40B4-BE49-F238E27FC236}">
                  <a16:creationId xmlns:a16="http://schemas.microsoft.com/office/drawing/2014/main" id="{BDF82B1D-E442-3340-9D61-E7DF71450E6F}"/>
                </a:ext>
              </a:extLst>
            </p:cNvPr>
            <p:cNvSpPr/>
            <p:nvPr/>
          </p:nvSpPr>
          <p:spPr>
            <a:xfrm>
              <a:off x="317500" y="317500"/>
              <a:ext cx="4202430" cy="83820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pfehide70" hidden="1">
            <a:extLst>
              <a:ext uri="{FF2B5EF4-FFF2-40B4-BE49-F238E27FC236}">
                <a16:creationId xmlns:a16="http://schemas.microsoft.com/office/drawing/2014/main" id="{7D8CC1ED-614C-724A-87E5-15AEDA672DE5}"/>
              </a:ext>
            </a:extLst>
          </p:cNvPr>
          <p:cNvSpPr txBox="1"/>
          <p:nvPr/>
        </p:nvSpPr>
        <p:spPr>
          <a:xfrm>
            <a:off x="584201" y="3038616"/>
            <a:ext cx="1221154" cy="276999"/>
          </a:xfrm>
          <a:prstGeom prst="rect">
            <a:avLst/>
          </a:prstGeom>
          <a:solidFill>
            <a:schemeClr val="accent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Physical</a:t>
            </a:r>
          </a:p>
        </p:txBody>
      </p:sp>
      <p:grpSp>
        <p:nvGrpSpPr>
          <p:cNvPr id="35" name="Group 34">
            <a:extLst>
              <a:ext uri="{FF2B5EF4-FFF2-40B4-BE49-F238E27FC236}">
                <a16:creationId xmlns:a16="http://schemas.microsoft.com/office/drawing/2014/main" id="{326C047D-6F3A-944C-B8D4-911FBA17B14B}"/>
              </a:ext>
            </a:extLst>
          </p:cNvPr>
          <p:cNvGrpSpPr/>
          <p:nvPr/>
        </p:nvGrpSpPr>
        <p:grpSpPr>
          <a:xfrm>
            <a:off x="584201" y="3036882"/>
            <a:ext cx="1219200" cy="280467"/>
            <a:chOff x="317500" y="317500"/>
            <a:chExt cx="1219200" cy="280467"/>
          </a:xfrm>
        </p:grpSpPr>
        <p:pic>
          <p:nvPicPr>
            <p:cNvPr id="33" name="PFE element 70">
              <a:extLst>
                <a:ext uri="{FF2B5EF4-FFF2-40B4-BE49-F238E27FC236}">
                  <a16:creationId xmlns:a16="http://schemas.microsoft.com/office/drawing/2014/main" id="{27650715-E6B0-6243-8827-8211B5E2E56F}"/>
                </a:ext>
              </a:extLst>
            </p:cNvPr>
            <p:cNvPicPr>
              <a:picLocks/>
            </p:cNvPicPr>
            <p:nvPr/>
          </p:nvPicPr>
          <p:blipFill>
            <a:blip r:embed="rId8"/>
            <a:stretch>
              <a:fillRect/>
            </a:stretch>
          </p:blipFill>
          <p:spPr>
            <a:xfrm>
              <a:off x="317500" y="317500"/>
              <a:ext cx="1219200" cy="280467"/>
            </a:xfrm>
            <a:prstGeom prst="rect">
              <a:avLst/>
            </a:prstGeom>
          </p:spPr>
        </p:pic>
        <p:sp>
          <p:nvSpPr>
            <p:cNvPr id="34" name="Shape_171">
              <a:extLst>
                <a:ext uri="{FF2B5EF4-FFF2-40B4-BE49-F238E27FC236}">
                  <a16:creationId xmlns:a16="http://schemas.microsoft.com/office/drawing/2014/main" id="{C14D54B0-1B13-D843-A3EF-A049A15CE161}"/>
                </a:ext>
              </a:extLst>
            </p:cNvPr>
            <p:cNvSpPr/>
            <p:nvPr/>
          </p:nvSpPr>
          <p:spPr>
            <a:xfrm>
              <a:off x="317500" y="317500"/>
              <a:ext cx="1219200" cy="280467"/>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pfehide71" hidden="1">
            <a:extLst>
              <a:ext uri="{FF2B5EF4-FFF2-40B4-BE49-F238E27FC236}">
                <a16:creationId xmlns:a16="http://schemas.microsoft.com/office/drawing/2014/main" id="{CB67C5C8-9611-AB4B-80AD-EDFAAA3D761D}"/>
              </a:ext>
            </a:extLst>
          </p:cNvPr>
          <p:cNvSpPr txBox="1"/>
          <p:nvPr/>
        </p:nvSpPr>
        <p:spPr>
          <a:xfrm>
            <a:off x="584201" y="4138646"/>
            <a:ext cx="1221154" cy="276999"/>
          </a:xfrm>
          <a:prstGeom prst="rect">
            <a:avLst/>
          </a:prstGeom>
          <a:solidFill>
            <a:schemeClr val="accent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Behavioral</a:t>
            </a:r>
          </a:p>
        </p:txBody>
      </p:sp>
      <p:grpSp>
        <p:nvGrpSpPr>
          <p:cNvPr id="43" name="Group 42">
            <a:extLst>
              <a:ext uri="{FF2B5EF4-FFF2-40B4-BE49-F238E27FC236}">
                <a16:creationId xmlns:a16="http://schemas.microsoft.com/office/drawing/2014/main" id="{82C4D680-0D12-7149-AD62-610605F3A0E6}"/>
              </a:ext>
            </a:extLst>
          </p:cNvPr>
          <p:cNvGrpSpPr/>
          <p:nvPr/>
        </p:nvGrpSpPr>
        <p:grpSpPr>
          <a:xfrm>
            <a:off x="584201" y="4136912"/>
            <a:ext cx="1219200" cy="280467"/>
            <a:chOff x="317500" y="317500"/>
            <a:chExt cx="1219200" cy="280467"/>
          </a:xfrm>
        </p:grpSpPr>
        <p:pic>
          <p:nvPicPr>
            <p:cNvPr id="39" name="PFE element 71">
              <a:extLst>
                <a:ext uri="{FF2B5EF4-FFF2-40B4-BE49-F238E27FC236}">
                  <a16:creationId xmlns:a16="http://schemas.microsoft.com/office/drawing/2014/main" id="{51ED6C40-2DE2-3D42-B6C8-80A9E32D74EA}"/>
                </a:ext>
              </a:extLst>
            </p:cNvPr>
            <p:cNvPicPr>
              <a:picLocks/>
            </p:cNvPicPr>
            <p:nvPr/>
          </p:nvPicPr>
          <p:blipFill>
            <a:blip r:embed="rId9"/>
            <a:stretch>
              <a:fillRect/>
            </a:stretch>
          </p:blipFill>
          <p:spPr>
            <a:xfrm>
              <a:off x="317500" y="317500"/>
              <a:ext cx="1219200" cy="280467"/>
            </a:xfrm>
            <a:prstGeom prst="rect">
              <a:avLst/>
            </a:prstGeom>
          </p:spPr>
        </p:pic>
        <p:sp>
          <p:nvSpPr>
            <p:cNvPr id="42" name="Shape_172">
              <a:extLst>
                <a:ext uri="{FF2B5EF4-FFF2-40B4-BE49-F238E27FC236}">
                  <a16:creationId xmlns:a16="http://schemas.microsoft.com/office/drawing/2014/main" id="{5DE2EC34-0D4F-564A-AA76-D5889F1A8674}"/>
                </a:ext>
              </a:extLst>
            </p:cNvPr>
            <p:cNvSpPr/>
            <p:nvPr/>
          </p:nvSpPr>
          <p:spPr>
            <a:xfrm>
              <a:off x="317500" y="317500"/>
              <a:ext cx="1219200" cy="280467"/>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pfehide72" hidden="1">
            <a:extLst>
              <a:ext uri="{FF2B5EF4-FFF2-40B4-BE49-F238E27FC236}">
                <a16:creationId xmlns:a16="http://schemas.microsoft.com/office/drawing/2014/main" id="{EE2F9654-DDA1-E44E-B34D-328ED42B6820}"/>
              </a:ext>
            </a:extLst>
          </p:cNvPr>
          <p:cNvSpPr txBox="1"/>
          <p:nvPr/>
        </p:nvSpPr>
        <p:spPr>
          <a:xfrm>
            <a:off x="584201" y="5161965"/>
            <a:ext cx="1221154" cy="461665"/>
          </a:xfrm>
          <a:prstGeom prst="rect">
            <a:avLst/>
          </a:prstGeom>
          <a:solidFill>
            <a:schemeClr val="accent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Other Signs</a:t>
            </a:r>
          </a:p>
          <a:p>
            <a:pPr algn="ctr"/>
            <a:r>
              <a:rPr lang="en-US" sz="120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&amp; Symptoms</a:t>
            </a:r>
          </a:p>
        </p:txBody>
      </p:sp>
      <p:grpSp>
        <p:nvGrpSpPr>
          <p:cNvPr id="47" name="Group 46">
            <a:extLst>
              <a:ext uri="{FF2B5EF4-FFF2-40B4-BE49-F238E27FC236}">
                <a16:creationId xmlns:a16="http://schemas.microsoft.com/office/drawing/2014/main" id="{7D506C68-9983-6D47-AEE0-FD211FA7655A}"/>
              </a:ext>
            </a:extLst>
          </p:cNvPr>
          <p:cNvGrpSpPr/>
          <p:nvPr/>
        </p:nvGrpSpPr>
        <p:grpSpPr>
          <a:xfrm>
            <a:off x="584201" y="5157502"/>
            <a:ext cx="1219200" cy="470591"/>
            <a:chOff x="317500" y="317500"/>
            <a:chExt cx="1219200" cy="470591"/>
          </a:xfrm>
        </p:grpSpPr>
        <p:pic>
          <p:nvPicPr>
            <p:cNvPr id="45" name="PFE element 72">
              <a:extLst>
                <a:ext uri="{FF2B5EF4-FFF2-40B4-BE49-F238E27FC236}">
                  <a16:creationId xmlns:a16="http://schemas.microsoft.com/office/drawing/2014/main" id="{716B077C-F769-1643-A37E-9E4FD28240E4}"/>
                </a:ext>
              </a:extLst>
            </p:cNvPr>
            <p:cNvPicPr>
              <a:picLocks/>
            </p:cNvPicPr>
            <p:nvPr/>
          </p:nvPicPr>
          <p:blipFill>
            <a:blip r:embed="rId10"/>
            <a:stretch>
              <a:fillRect/>
            </a:stretch>
          </p:blipFill>
          <p:spPr>
            <a:xfrm>
              <a:off x="317500" y="317500"/>
              <a:ext cx="1219200" cy="470591"/>
            </a:xfrm>
            <a:prstGeom prst="rect">
              <a:avLst/>
            </a:prstGeom>
          </p:spPr>
        </p:pic>
        <p:sp>
          <p:nvSpPr>
            <p:cNvPr id="46" name="Shape_173">
              <a:extLst>
                <a:ext uri="{FF2B5EF4-FFF2-40B4-BE49-F238E27FC236}">
                  <a16:creationId xmlns:a16="http://schemas.microsoft.com/office/drawing/2014/main" id="{AB60BE0C-C73C-4943-8F67-2391A3ABB8B4}"/>
                </a:ext>
              </a:extLst>
            </p:cNvPr>
            <p:cNvSpPr/>
            <p:nvPr/>
          </p:nvSpPr>
          <p:spPr>
            <a:xfrm>
              <a:off x="317500" y="317500"/>
              <a:ext cx="1219200" cy="470591"/>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83317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500"/>
                                        <p:tgtEl>
                                          <p:spTgt spid="36"/>
                                        </p:tgtEl>
                                      </p:cBhvr>
                                    </p:animEffect>
                                  </p:childTnLst>
                                </p:cTn>
                              </p:par>
                              <p:par>
                                <p:cTn id="22" presetID="10" presetClass="entr" presetSubtype="0" fill="hold"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500"/>
                                        <p:tgtEl>
                                          <p:spTgt spid="4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par>
                                <p:cTn id="28" presetID="10" presetClass="entr" presetSubtype="0"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fade">
                                      <p:cBhvr>
                                        <p:cTn id="35" dur="500"/>
                                        <p:tgtEl>
                                          <p:spTgt spid="40"/>
                                        </p:tgtEl>
                                      </p:cBhvr>
                                    </p:animEffect>
                                  </p:childTnLst>
                                </p:cTn>
                              </p:par>
                              <p:par>
                                <p:cTn id="36" presetID="10" presetClass="entr" presetSubtype="0" fill="hold" nodeType="with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fade">
                                      <p:cBhvr>
                                        <p:cTn id="38" dur="500"/>
                                        <p:tgtEl>
                                          <p:spTgt spid="4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fade">
                                      <p:cBhvr>
                                        <p:cTn id="41" dur="500"/>
                                        <p:tgtEl>
                                          <p:spTgt spid="41"/>
                                        </p:tgtEl>
                                      </p:cBhvr>
                                    </p:animEffect>
                                  </p:childTnLst>
                                </p:cTn>
                              </p:par>
                              <p:par>
                                <p:cTn id="42" presetID="10" presetClass="entr" presetSubtype="0" fill="hold"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36" grpId="0" animBg="1"/>
      <p:bldP spid="37" grpId="0" animBg="1"/>
      <p:bldP spid="4" grpId="0" animBg="1"/>
      <p:bldP spid="10" grpId="0" animBg="1"/>
      <p:bldP spid="15" grpId="0"/>
      <p:bldP spid="16" grpId="0"/>
      <p:bldP spid="17" grpId="0"/>
      <p:bldP spid="5" grpId="0"/>
      <p:bldP spid="20"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FE element 73">
            <a:extLst>
              <a:ext uri="{FF2B5EF4-FFF2-40B4-BE49-F238E27FC236}">
                <a16:creationId xmlns:a16="http://schemas.microsoft.com/office/drawing/2014/main" id="{D156CD67-0865-D740-8067-1AE4670D8DD8}"/>
              </a:ext>
            </a:extLst>
          </p:cNvPr>
          <p:cNvPicPr>
            <a:picLocks/>
          </p:cNvPicPr>
          <p:nvPr/>
        </p:nvPicPr>
        <p:blipFill>
          <a:blip r:embed="rId3"/>
          <a:stretch>
            <a:fillRect/>
          </a:stretch>
        </p:blipFill>
        <p:spPr>
          <a:xfrm>
            <a:off x="487086" y="546360"/>
            <a:ext cx="7886700" cy="524154"/>
          </a:xfrm>
          <a:prstGeom prst="rect">
            <a:avLst/>
          </a:prstGeom>
        </p:spPr>
      </p:pic>
      <p:pic>
        <p:nvPicPr>
          <p:cNvPr id="9" name="Picture 8">
            <a:extLst>
              <a:ext uri="{FF2B5EF4-FFF2-40B4-BE49-F238E27FC236}">
                <a16:creationId xmlns:a16="http://schemas.microsoft.com/office/drawing/2014/main" id="{BF2B989E-7A66-B048-A79F-E9C97394FCBE}"/>
              </a:ext>
            </a:extLst>
          </p:cNvPr>
          <p:cNvPicPr>
            <a:picLocks noChangeAspect="1"/>
          </p:cNvPicPr>
          <p:nvPr/>
        </p:nvPicPr>
        <p:blipFill>
          <a:blip r:embed="rId4"/>
          <a:srcRect/>
          <a:stretch/>
        </p:blipFill>
        <p:spPr>
          <a:xfrm>
            <a:off x="3327034" y="1070920"/>
            <a:ext cx="5329880" cy="5329880"/>
          </a:xfrm>
          <a:prstGeom prst="rect">
            <a:avLst/>
          </a:prstGeom>
        </p:spPr>
      </p:pic>
      <p:pic>
        <p:nvPicPr>
          <p:cNvPr id="16" name="PFE element 75">
            <a:extLst>
              <a:ext uri="{FF2B5EF4-FFF2-40B4-BE49-F238E27FC236}">
                <a16:creationId xmlns:a16="http://schemas.microsoft.com/office/drawing/2014/main" id="{9029E491-BBCF-E946-A85E-637BDE4F3D1B}"/>
              </a:ext>
            </a:extLst>
          </p:cNvPr>
          <p:cNvPicPr>
            <a:picLocks/>
          </p:cNvPicPr>
          <p:nvPr/>
        </p:nvPicPr>
        <p:blipFill>
          <a:blip r:embed="rId5"/>
          <a:stretch>
            <a:fillRect/>
          </a:stretch>
        </p:blipFill>
        <p:spPr>
          <a:xfrm>
            <a:off x="484019" y="1361774"/>
            <a:ext cx="3657600" cy="3787140"/>
          </a:xfrm>
          <a:prstGeom prst="rect">
            <a:avLst/>
          </a:prstGeom>
        </p:spPr>
      </p:pic>
      <p:pic>
        <p:nvPicPr>
          <p:cNvPr id="11" name="Picture 10">
            <a:extLst>
              <a:ext uri="{FF2B5EF4-FFF2-40B4-BE49-F238E27FC236}">
                <a16:creationId xmlns:a16="http://schemas.microsoft.com/office/drawing/2014/main" id="{1B3A5E43-57BB-754C-8376-9040B51895B9}"/>
              </a:ext>
            </a:extLst>
          </p:cNvPr>
          <p:cNvPicPr>
            <a:picLocks noChangeAspect="1"/>
          </p:cNvPicPr>
          <p:nvPr/>
        </p:nvPicPr>
        <p:blipFill>
          <a:blip r:embed="rId6"/>
          <a:stretch>
            <a:fillRect/>
          </a:stretch>
        </p:blipFill>
        <p:spPr>
          <a:xfrm>
            <a:off x="6795347" y="1298824"/>
            <a:ext cx="1826202" cy="1810136"/>
          </a:xfrm>
          <a:prstGeom prst="rect">
            <a:avLst/>
          </a:prstGeom>
        </p:spPr>
      </p:pic>
      <p:grpSp>
        <p:nvGrpSpPr>
          <p:cNvPr id="12" name="pfehide77" hidden="1">
            <a:extLst>
              <a:ext uri="{FF2B5EF4-FFF2-40B4-BE49-F238E27FC236}">
                <a16:creationId xmlns:a16="http://schemas.microsoft.com/office/drawing/2014/main" id="{4B624FEF-6479-3A4C-A5ED-7F8EF64568D3}"/>
              </a:ext>
            </a:extLst>
          </p:cNvPr>
          <p:cNvGrpSpPr/>
          <p:nvPr/>
        </p:nvGrpSpPr>
        <p:grpSpPr>
          <a:xfrm>
            <a:off x="7029808" y="1523999"/>
            <a:ext cx="1352550" cy="1333500"/>
            <a:chOff x="317500" y="317500"/>
            <a:chExt cx="1352550" cy="1333500"/>
          </a:xfrm>
        </p:grpSpPr>
        <p:pic>
          <p:nvPicPr>
            <p:cNvPr id="13" name="PFE element 65" hidden="1">
              <a:extLst>
                <a:ext uri="{FF2B5EF4-FFF2-40B4-BE49-F238E27FC236}">
                  <a16:creationId xmlns:a16="http://schemas.microsoft.com/office/drawing/2014/main" id="{188F2FB9-BBF9-1241-9BC7-57C4AF384987}"/>
                </a:ext>
              </a:extLst>
            </p:cNvPr>
            <p:cNvPicPr>
              <a:picLocks/>
            </p:cNvPicPr>
            <p:nvPr/>
          </p:nvPicPr>
          <p:blipFill>
            <a:blip r:embed="rId7"/>
            <a:stretch>
              <a:fillRect/>
            </a:stretch>
          </p:blipFill>
          <p:spPr>
            <a:xfrm>
              <a:off x="317500" y="317500"/>
              <a:ext cx="1352550" cy="1333500"/>
            </a:xfrm>
            <a:prstGeom prst="rect">
              <a:avLst/>
            </a:prstGeom>
          </p:spPr>
        </p:pic>
        <p:sp>
          <p:nvSpPr>
            <p:cNvPr id="14" name="Shape_248" hidden="1">
              <a:extLst>
                <a:ext uri="{FF2B5EF4-FFF2-40B4-BE49-F238E27FC236}">
                  <a16:creationId xmlns:a16="http://schemas.microsoft.com/office/drawing/2014/main" id="{101EF1E9-5B63-8949-B34F-954F4E75F575}"/>
                </a:ext>
              </a:extLst>
            </p:cNvPr>
            <p:cNvSpPr/>
            <p:nvPr/>
          </p:nvSpPr>
          <p:spPr>
            <a:xfrm>
              <a:off x="317500" y="317500"/>
              <a:ext cx="1352550" cy="133350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74713A88-3A8A-314B-9AF5-C66420C977F6}"/>
              </a:ext>
            </a:extLst>
          </p:cNvPr>
          <p:cNvGrpSpPr/>
          <p:nvPr/>
        </p:nvGrpSpPr>
        <p:grpSpPr>
          <a:xfrm>
            <a:off x="7027903" y="1518284"/>
            <a:ext cx="1356360" cy="1344930"/>
            <a:chOff x="317500" y="317500"/>
            <a:chExt cx="1356360" cy="1344930"/>
          </a:xfrm>
        </p:grpSpPr>
        <p:pic>
          <p:nvPicPr>
            <p:cNvPr id="18" name="PFE element 77">
              <a:extLst>
                <a:ext uri="{FF2B5EF4-FFF2-40B4-BE49-F238E27FC236}">
                  <a16:creationId xmlns:a16="http://schemas.microsoft.com/office/drawing/2014/main" id="{4A06441E-DE1F-E249-A483-80D79E4FED39}"/>
                </a:ext>
              </a:extLst>
            </p:cNvPr>
            <p:cNvPicPr>
              <a:picLocks/>
            </p:cNvPicPr>
            <p:nvPr/>
          </p:nvPicPr>
          <p:blipFill>
            <a:blip r:embed="rId8"/>
            <a:stretch>
              <a:fillRect/>
            </a:stretch>
          </p:blipFill>
          <p:spPr>
            <a:xfrm>
              <a:off x="317500" y="317500"/>
              <a:ext cx="1356360" cy="1344930"/>
            </a:xfrm>
            <a:prstGeom prst="rect">
              <a:avLst/>
            </a:prstGeom>
          </p:spPr>
        </p:pic>
        <p:sp>
          <p:nvSpPr>
            <p:cNvPr id="19" name="Shape_174">
              <a:extLst>
                <a:ext uri="{FF2B5EF4-FFF2-40B4-BE49-F238E27FC236}">
                  <a16:creationId xmlns:a16="http://schemas.microsoft.com/office/drawing/2014/main" id="{86C4CCFF-2F61-9D46-83C1-FC1DBFE04515}"/>
                </a:ext>
              </a:extLst>
            </p:cNvPr>
            <p:cNvSpPr/>
            <p:nvPr/>
          </p:nvSpPr>
          <p:spPr>
            <a:xfrm>
              <a:off x="317500" y="317500"/>
              <a:ext cx="1356360" cy="134493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87195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par>
                                <p:cTn id="12" presetID="10"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FE element 78">
            <a:extLst>
              <a:ext uri="{FF2B5EF4-FFF2-40B4-BE49-F238E27FC236}">
                <a16:creationId xmlns:a16="http://schemas.microsoft.com/office/drawing/2014/main" id="{D87A29AF-B4DE-924C-B702-25E810DE90D1}"/>
              </a:ext>
            </a:extLst>
          </p:cNvPr>
          <p:cNvPicPr>
            <a:picLocks/>
          </p:cNvPicPr>
          <p:nvPr/>
        </p:nvPicPr>
        <p:blipFill>
          <a:blip r:embed="rId3"/>
          <a:stretch>
            <a:fillRect/>
          </a:stretch>
        </p:blipFill>
        <p:spPr>
          <a:xfrm>
            <a:off x="487086" y="546360"/>
            <a:ext cx="7886700" cy="524154"/>
          </a:xfrm>
          <a:prstGeom prst="rect">
            <a:avLst/>
          </a:prstGeom>
        </p:spPr>
      </p:pic>
      <p:sp>
        <p:nvSpPr>
          <p:cNvPr id="3" name="pfehide79" hidden="1">
            <a:extLst>
              <a:ext uri="{FF2B5EF4-FFF2-40B4-BE49-F238E27FC236}">
                <a16:creationId xmlns:a16="http://schemas.microsoft.com/office/drawing/2014/main" id="{3DAB7165-1281-F646-A83B-1FEB28BE304F}"/>
              </a:ext>
            </a:extLst>
          </p:cNvPr>
          <p:cNvSpPr/>
          <p:nvPr/>
        </p:nvSpPr>
        <p:spPr>
          <a:xfrm>
            <a:off x="416021" y="1301184"/>
            <a:ext cx="4735439" cy="923330"/>
          </a:xfrm>
          <a:prstGeom prst="rect">
            <a:avLst/>
          </a:prstGeom>
          <a:solidFill>
            <a:schemeClr val="accent1"/>
          </a:solidFill>
        </p:spPr>
        <p:txBody>
          <a:bodyPr wrap="square"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6200">
              <a:spcBef>
                <a:spcPts val="1000"/>
              </a:spcBef>
              <a:buSzPts val="2400"/>
            </a:pPr>
            <a:r>
              <a:rPr lang="en-US" b="1" dirty="0">
                <a:latin typeface="Helvetica Neue" panose="02000503000000020004" pitchFamily="2" charset="0"/>
                <a:ea typeface="Helvetica Neue" panose="02000503000000020004" pitchFamily="2" charset="0"/>
                <a:cs typeface="Helvetica Neue" panose="02000503000000020004" pitchFamily="2" charset="0"/>
              </a:rPr>
              <a:t>The part of the brain the controls decision-making is the Prefrontal Cortex. It is not fully developed until age 25.</a:t>
            </a:r>
          </a:p>
        </p:txBody>
      </p:sp>
      <p:grpSp>
        <p:nvGrpSpPr>
          <p:cNvPr id="21" name="Group 20">
            <a:extLst>
              <a:ext uri="{FF2B5EF4-FFF2-40B4-BE49-F238E27FC236}">
                <a16:creationId xmlns:a16="http://schemas.microsoft.com/office/drawing/2014/main" id="{901714EA-2B48-D74B-9934-B5E436D80965}"/>
              </a:ext>
            </a:extLst>
          </p:cNvPr>
          <p:cNvGrpSpPr/>
          <p:nvPr/>
        </p:nvGrpSpPr>
        <p:grpSpPr>
          <a:xfrm>
            <a:off x="413920" y="1296084"/>
            <a:ext cx="4739640" cy="933530"/>
            <a:chOff x="317500" y="317500"/>
            <a:chExt cx="4739640" cy="933530"/>
          </a:xfrm>
        </p:grpSpPr>
        <p:pic>
          <p:nvPicPr>
            <p:cNvPr id="19" name="PFE element 79">
              <a:extLst>
                <a:ext uri="{FF2B5EF4-FFF2-40B4-BE49-F238E27FC236}">
                  <a16:creationId xmlns:a16="http://schemas.microsoft.com/office/drawing/2014/main" id="{CE5A5842-AD71-F44E-8BFD-5D9CA5605B70}"/>
                </a:ext>
              </a:extLst>
            </p:cNvPr>
            <p:cNvPicPr>
              <a:picLocks/>
            </p:cNvPicPr>
            <p:nvPr/>
          </p:nvPicPr>
          <p:blipFill>
            <a:blip r:embed="rId4"/>
            <a:stretch>
              <a:fillRect/>
            </a:stretch>
          </p:blipFill>
          <p:spPr>
            <a:xfrm>
              <a:off x="317500" y="317500"/>
              <a:ext cx="4739640" cy="933530"/>
            </a:xfrm>
            <a:prstGeom prst="rect">
              <a:avLst/>
            </a:prstGeom>
          </p:spPr>
        </p:pic>
        <p:sp>
          <p:nvSpPr>
            <p:cNvPr id="20" name="Shape_175">
              <a:extLst>
                <a:ext uri="{FF2B5EF4-FFF2-40B4-BE49-F238E27FC236}">
                  <a16:creationId xmlns:a16="http://schemas.microsoft.com/office/drawing/2014/main" id="{ED2C2599-EBD6-0E4E-A437-489F32C1E414}"/>
                </a:ext>
              </a:extLst>
            </p:cNvPr>
            <p:cNvSpPr/>
            <p:nvPr/>
          </p:nvSpPr>
          <p:spPr>
            <a:xfrm>
              <a:off x="317500" y="317500"/>
              <a:ext cx="4739640" cy="93353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5" name="pfehide80" hidden="1">
            <a:extLst>
              <a:ext uri="{FF2B5EF4-FFF2-40B4-BE49-F238E27FC236}">
                <a16:creationId xmlns:a16="http://schemas.microsoft.com/office/drawing/2014/main" id="{005FC090-4D13-2A4E-956D-0EE28E5831B8}"/>
              </a:ext>
            </a:extLst>
          </p:cNvPr>
          <p:cNvGraphicFramePr>
            <a:graphicFrameLocks noGrp="1"/>
          </p:cNvGraphicFramePr>
          <p:nvPr>
            <p:extLst>
              <p:ext uri="{D42A27DB-BD31-4B8C-83A1-F6EECF244321}">
                <p14:modId xmlns:p14="http://schemas.microsoft.com/office/powerpoint/2010/main" val="2800736880"/>
              </p:ext>
            </p:extLst>
          </p:nvPr>
        </p:nvGraphicFramePr>
        <p:xfrm>
          <a:off x="579294" y="3703108"/>
          <a:ext cx="8128000" cy="94996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852094320"/>
                    </a:ext>
                  </a:extLst>
                </a:gridCol>
                <a:gridCol w="4064000">
                  <a:extLst>
                    <a:ext uri="{9D8B030D-6E8A-4147-A177-3AD203B41FA5}">
                      <a16:colId xmlns:a16="http://schemas.microsoft.com/office/drawing/2014/main" val="4240296971"/>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0">
                          <a:solidFill>
                            <a:schemeClr val="bg1"/>
                          </a:solidFill>
                          <a:latin typeface="Helvetica Neue" panose="02000503000000020004" pitchFamily="2" charset="0"/>
                        </a:rPr>
                        <a:t>Prefrontal Cortex</a:t>
                      </a:r>
                    </a:p>
                  </a:txBody>
                  <a:tcPr anchor="ctr">
                    <a:solidFill>
                      <a:srgbClr val="8C8C8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0">
                          <a:solidFill>
                            <a:schemeClr val="bg1"/>
                          </a:solidFill>
                          <a:latin typeface="Helvetica Neue" panose="02000503000000020004" pitchFamily="2" charset="0"/>
                        </a:rPr>
                        <a:t>Amygdala</a:t>
                      </a:r>
                    </a:p>
                  </a:txBody>
                  <a:tcPr anchor="ctr">
                    <a:solidFill>
                      <a:srgbClr val="8C8C8C"/>
                    </a:solidFill>
                  </a:tcPr>
                </a:tc>
                <a:extLst>
                  <a:ext uri="{0D108BD9-81ED-4DB2-BD59-A6C34878D82A}">
                    <a16:rowId xmlns:a16="http://schemas.microsoft.com/office/drawing/2014/main" val="1711202443"/>
                  </a:ext>
                </a:extLst>
              </a:tr>
              <a:tr h="370840">
                <a:tc>
                  <a:txBody>
                    <a:bodyPr/>
                    <a:lstStyle/>
                    <a:p>
                      <a:r>
                        <a:rPr lang="en-US" sz="1600" b="0" i="0" dirty="0">
                          <a:solidFill>
                            <a:schemeClr val="dk1"/>
                          </a:solidFill>
                          <a:latin typeface="Helvetica Neue" panose="02000503000000020004" pitchFamily="2" charset="0"/>
                          <a:ea typeface="Calibri"/>
                          <a:cs typeface="Calibri"/>
                          <a:sym typeface="Calibri"/>
                        </a:rPr>
                        <a:t>Controls thinking, decision-making, and </a:t>
                      </a:r>
                      <a:r>
                        <a:rPr lang="en-US" sz="1600" b="0" i="0" dirty="0">
                          <a:solidFill>
                            <a:schemeClr val="dk1"/>
                          </a:solidFill>
                          <a:latin typeface="Helvetica Neue" panose="02000503000000020004" pitchFamily="2" charset="0"/>
                          <a:ea typeface="Calibri"/>
                          <a:cs typeface="Calibri"/>
                        </a:rPr>
                        <a:t>the </a:t>
                      </a:r>
                      <a:r>
                        <a:rPr lang="en-US" sz="1600" b="0" i="0" dirty="0">
                          <a:solidFill>
                            <a:schemeClr val="dk1"/>
                          </a:solidFill>
                          <a:latin typeface="Helvetica Neue" panose="02000503000000020004" pitchFamily="2" charset="0"/>
                          <a:ea typeface="Calibri"/>
                          <a:cs typeface="Calibri"/>
                          <a:sym typeface="Calibri"/>
                        </a:rPr>
                        <a:t>ability to control behavior</a:t>
                      </a:r>
                      <a:endParaRPr lang="en-US" sz="1600" b="0" i="0" dirty="0">
                        <a:latin typeface="Helvetica Neue" panose="02000503000000020004" pitchFamily="2" charset="0"/>
                        <a:cs typeface="Calibri"/>
                      </a:endParaRPr>
                    </a:p>
                  </a:txBody>
                  <a:tcPr anchor="ctr">
                    <a:solidFill>
                      <a:schemeClr val="bg1">
                        <a:lumMod val="95000"/>
                      </a:schemeClr>
                    </a:solidFill>
                  </a:tcPr>
                </a:tc>
                <a:tc>
                  <a:txBody>
                    <a:bodyPr/>
                    <a:lstStyle/>
                    <a:p>
                      <a:r>
                        <a:rPr lang="en-US" sz="1600" b="0" i="0" u="none" strike="noStrike" cap="none" dirty="0">
                          <a:solidFill>
                            <a:schemeClr val="dk1"/>
                          </a:solidFill>
                          <a:effectLst/>
                          <a:latin typeface="Helvetica Neue" panose="02000503000000020004" pitchFamily="2" charset="0"/>
                          <a:ea typeface="Arial"/>
                          <a:cs typeface="Calibri" panose="020F0502020204030204" pitchFamily="34" charset="0"/>
                          <a:sym typeface="Arial"/>
                        </a:rPr>
                        <a:t>Controls emotions like anger and fear and the ability to control aggression</a:t>
                      </a:r>
                      <a:endParaRPr lang="en-US" sz="1600" b="0" i="0" dirty="0">
                        <a:latin typeface="Helvetica Neue" panose="02000503000000020004" pitchFamily="2" charset="0"/>
                        <a:cs typeface="Calibri" panose="020F0502020204030204" pitchFamily="34" charset="0"/>
                      </a:endParaRPr>
                    </a:p>
                  </a:txBody>
                  <a:tcPr anchor="ctr">
                    <a:solidFill>
                      <a:schemeClr val="bg1">
                        <a:lumMod val="95000"/>
                      </a:schemeClr>
                    </a:solidFill>
                  </a:tcPr>
                </a:tc>
                <a:extLst>
                  <a:ext uri="{0D108BD9-81ED-4DB2-BD59-A6C34878D82A}">
                    <a16:rowId xmlns:a16="http://schemas.microsoft.com/office/drawing/2014/main" val="2120503578"/>
                  </a:ext>
                </a:extLst>
              </a:tr>
            </a:tbl>
          </a:graphicData>
        </a:graphic>
      </p:graphicFrame>
      <p:grpSp>
        <p:nvGrpSpPr>
          <p:cNvPr id="25" name="Group 24">
            <a:extLst>
              <a:ext uri="{FF2B5EF4-FFF2-40B4-BE49-F238E27FC236}">
                <a16:creationId xmlns:a16="http://schemas.microsoft.com/office/drawing/2014/main" id="{02B6BBAC-4E2D-9541-94B1-7DDC0F4EB9F6}"/>
              </a:ext>
            </a:extLst>
          </p:cNvPr>
          <p:cNvGrpSpPr/>
          <p:nvPr/>
        </p:nvGrpSpPr>
        <p:grpSpPr>
          <a:xfrm>
            <a:off x="570404" y="3696123"/>
            <a:ext cx="8145780" cy="963930"/>
            <a:chOff x="317500" y="317500"/>
            <a:chExt cx="8145780" cy="963930"/>
          </a:xfrm>
        </p:grpSpPr>
        <p:pic>
          <p:nvPicPr>
            <p:cNvPr id="23" name="PFE element 80">
              <a:extLst>
                <a:ext uri="{FF2B5EF4-FFF2-40B4-BE49-F238E27FC236}">
                  <a16:creationId xmlns:a16="http://schemas.microsoft.com/office/drawing/2014/main" id="{9A4C48C4-53F7-424C-9CA7-5689DD8022B5}"/>
                </a:ext>
              </a:extLst>
            </p:cNvPr>
            <p:cNvPicPr>
              <a:picLocks/>
            </p:cNvPicPr>
            <p:nvPr/>
          </p:nvPicPr>
          <p:blipFill>
            <a:blip r:embed="rId5"/>
            <a:stretch>
              <a:fillRect/>
            </a:stretch>
          </p:blipFill>
          <p:spPr>
            <a:xfrm>
              <a:off x="317500" y="317500"/>
              <a:ext cx="8145780" cy="963930"/>
            </a:xfrm>
            <a:prstGeom prst="rect">
              <a:avLst/>
            </a:prstGeom>
          </p:spPr>
        </p:pic>
        <p:sp>
          <p:nvSpPr>
            <p:cNvPr id="24" name="Shape_176">
              <a:extLst>
                <a:ext uri="{FF2B5EF4-FFF2-40B4-BE49-F238E27FC236}">
                  <a16:creationId xmlns:a16="http://schemas.microsoft.com/office/drawing/2014/main" id="{48DAC0B5-65B3-BE4D-8F38-C0EC69447EE1}"/>
                </a:ext>
              </a:extLst>
            </p:cNvPr>
            <p:cNvSpPr/>
            <p:nvPr/>
          </p:nvSpPr>
          <p:spPr>
            <a:xfrm>
              <a:off x="317500" y="317500"/>
              <a:ext cx="8145780" cy="96393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pfehide81" hidden="1">
            <a:extLst>
              <a:ext uri="{FF2B5EF4-FFF2-40B4-BE49-F238E27FC236}">
                <a16:creationId xmlns:a16="http://schemas.microsoft.com/office/drawing/2014/main" id="{33241A0B-1CB9-A140-B6E8-EBDD28750AD8}"/>
              </a:ext>
            </a:extLst>
          </p:cNvPr>
          <p:cNvSpPr/>
          <p:nvPr/>
        </p:nvSpPr>
        <p:spPr>
          <a:xfrm>
            <a:off x="416021" y="2401593"/>
            <a:ext cx="4612331" cy="1077218"/>
          </a:xfrm>
          <a:prstGeom prst="rect">
            <a:avLst/>
          </a:prstGeom>
          <a:solidFill>
            <a:schemeClr val="accent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6200" lvl="3">
              <a:spcBef>
                <a:spcPts val="1000"/>
              </a:spcBef>
              <a:buSzPts val="2400"/>
            </a:pPr>
            <a:r>
              <a:rPr lang="en-US" sz="1600" dirty="0">
                <a:latin typeface="Helvetica Neue" panose="02000503000000020004" pitchFamily="2" charset="0"/>
                <a:ea typeface="Helvetica Neue" panose="02000503000000020004" pitchFamily="2" charset="0"/>
                <a:cs typeface="Helvetica Neue" panose="02000503000000020004" pitchFamily="2" charset="0"/>
              </a:rPr>
              <a:t>The decision-making part of the brain (Prefrontal Cortex) does not develop at the same rate as the emotional part of the brain (Amygdala), which is already fully developed.</a:t>
            </a:r>
          </a:p>
        </p:txBody>
      </p:sp>
      <p:grpSp>
        <p:nvGrpSpPr>
          <p:cNvPr id="29" name="Group 28">
            <a:extLst>
              <a:ext uri="{FF2B5EF4-FFF2-40B4-BE49-F238E27FC236}">
                <a16:creationId xmlns:a16="http://schemas.microsoft.com/office/drawing/2014/main" id="{495A2691-2A35-DF48-B383-89EDB642401D}"/>
              </a:ext>
            </a:extLst>
          </p:cNvPr>
          <p:cNvGrpSpPr/>
          <p:nvPr/>
        </p:nvGrpSpPr>
        <p:grpSpPr>
          <a:xfrm>
            <a:off x="416021" y="2396918"/>
            <a:ext cx="4610100" cy="1086567"/>
            <a:chOff x="317500" y="317500"/>
            <a:chExt cx="4610100" cy="1086567"/>
          </a:xfrm>
        </p:grpSpPr>
        <p:pic>
          <p:nvPicPr>
            <p:cNvPr id="27" name="PFE element 81">
              <a:extLst>
                <a:ext uri="{FF2B5EF4-FFF2-40B4-BE49-F238E27FC236}">
                  <a16:creationId xmlns:a16="http://schemas.microsoft.com/office/drawing/2014/main" id="{7286707C-D75B-6B4B-9924-5F2A55FBB6AE}"/>
                </a:ext>
              </a:extLst>
            </p:cNvPr>
            <p:cNvPicPr>
              <a:picLocks/>
            </p:cNvPicPr>
            <p:nvPr/>
          </p:nvPicPr>
          <p:blipFill>
            <a:blip r:embed="rId6"/>
            <a:stretch>
              <a:fillRect/>
            </a:stretch>
          </p:blipFill>
          <p:spPr>
            <a:xfrm>
              <a:off x="317500" y="317500"/>
              <a:ext cx="4610100" cy="1086567"/>
            </a:xfrm>
            <a:prstGeom prst="rect">
              <a:avLst/>
            </a:prstGeom>
          </p:spPr>
        </p:pic>
        <p:sp>
          <p:nvSpPr>
            <p:cNvPr id="28" name="Shape_177">
              <a:extLst>
                <a:ext uri="{FF2B5EF4-FFF2-40B4-BE49-F238E27FC236}">
                  <a16:creationId xmlns:a16="http://schemas.microsoft.com/office/drawing/2014/main" id="{6882FCAB-F51D-6746-ACFB-4C29DD59C00E}"/>
                </a:ext>
              </a:extLst>
            </p:cNvPr>
            <p:cNvSpPr/>
            <p:nvPr/>
          </p:nvSpPr>
          <p:spPr>
            <a:xfrm>
              <a:off x="317500" y="317500"/>
              <a:ext cx="4610100" cy="1086567"/>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pfehide82" hidden="1">
            <a:extLst>
              <a:ext uri="{FF2B5EF4-FFF2-40B4-BE49-F238E27FC236}">
                <a16:creationId xmlns:a16="http://schemas.microsoft.com/office/drawing/2014/main" id="{91DD5796-76FA-9F48-BD31-1A8F448BB926}"/>
              </a:ext>
            </a:extLst>
          </p:cNvPr>
          <p:cNvSpPr txBox="1"/>
          <p:nvPr/>
        </p:nvSpPr>
        <p:spPr>
          <a:xfrm>
            <a:off x="4600451" y="4816406"/>
            <a:ext cx="4106843" cy="1323439"/>
          </a:xfrm>
          <a:prstGeom prst="rect">
            <a:avLst/>
          </a:prstGeom>
          <a:solidFill>
            <a:schemeClr val="accent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Helvetica Neue" panose="02000503000000020004" pitchFamily="2" charset="0"/>
                <a:ea typeface="Helvetica Neue" panose="02000503000000020004" pitchFamily="2" charset="0"/>
                <a:cs typeface="Helvetica Neue" panose="02000503000000020004" pitchFamily="2" charset="0"/>
              </a:rPr>
              <a:t>The teenage brain is largely controlled by the amygdala, because the amygdala is fully developed. That means teens may be more likely to act impulsively and make risky choices.</a:t>
            </a:r>
          </a:p>
        </p:txBody>
      </p:sp>
      <p:grpSp>
        <p:nvGrpSpPr>
          <p:cNvPr id="33" name="Group 32">
            <a:extLst>
              <a:ext uri="{FF2B5EF4-FFF2-40B4-BE49-F238E27FC236}">
                <a16:creationId xmlns:a16="http://schemas.microsoft.com/office/drawing/2014/main" id="{192DB863-60A3-F640-BB2A-C6283911608E}"/>
              </a:ext>
            </a:extLst>
          </p:cNvPr>
          <p:cNvGrpSpPr/>
          <p:nvPr/>
        </p:nvGrpSpPr>
        <p:grpSpPr>
          <a:xfrm>
            <a:off x="4596473" y="4815186"/>
            <a:ext cx="4114800" cy="1325880"/>
            <a:chOff x="317500" y="317500"/>
            <a:chExt cx="4114800" cy="1325880"/>
          </a:xfrm>
        </p:grpSpPr>
        <p:pic>
          <p:nvPicPr>
            <p:cNvPr id="31" name="PFE element 82">
              <a:extLst>
                <a:ext uri="{FF2B5EF4-FFF2-40B4-BE49-F238E27FC236}">
                  <a16:creationId xmlns:a16="http://schemas.microsoft.com/office/drawing/2014/main" id="{44D42DCB-AFFC-5446-A0EE-204874CF1FFD}"/>
                </a:ext>
              </a:extLst>
            </p:cNvPr>
            <p:cNvPicPr>
              <a:picLocks/>
            </p:cNvPicPr>
            <p:nvPr/>
          </p:nvPicPr>
          <p:blipFill>
            <a:blip r:embed="rId7"/>
            <a:stretch>
              <a:fillRect/>
            </a:stretch>
          </p:blipFill>
          <p:spPr>
            <a:xfrm>
              <a:off x="317500" y="317500"/>
              <a:ext cx="4114800" cy="1325880"/>
            </a:xfrm>
            <a:prstGeom prst="rect">
              <a:avLst/>
            </a:prstGeom>
          </p:spPr>
        </p:pic>
        <p:sp>
          <p:nvSpPr>
            <p:cNvPr id="32" name="Shape_178">
              <a:extLst>
                <a:ext uri="{FF2B5EF4-FFF2-40B4-BE49-F238E27FC236}">
                  <a16:creationId xmlns:a16="http://schemas.microsoft.com/office/drawing/2014/main" id="{99340E4A-229D-BE4C-82FD-2FE875852DC2}"/>
                </a:ext>
              </a:extLst>
            </p:cNvPr>
            <p:cNvSpPr/>
            <p:nvPr/>
          </p:nvSpPr>
          <p:spPr>
            <a:xfrm>
              <a:off x="317500" y="317500"/>
              <a:ext cx="4114800" cy="132588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00204AB9-464A-E741-8444-E75F224EC184}"/>
              </a:ext>
            </a:extLst>
          </p:cNvPr>
          <p:cNvPicPr>
            <a:picLocks noChangeAspect="1"/>
          </p:cNvPicPr>
          <p:nvPr/>
        </p:nvPicPr>
        <p:blipFill rotWithShape="1">
          <a:blip r:embed="rId8"/>
          <a:srcRect b="4221"/>
          <a:stretch/>
        </p:blipFill>
        <p:spPr>
          <a:xfrm>
            <a:off x="5419010" y="0"/>
            <a:ext cx="3520795" cy="3599411"/>
          </a:xfrm>
          <a:prstGeom prst="rect">
            <a:avLst/>
          </a:prstGeom>
        </p:spPr>
      </p:pic>
      <p:sp>
        <p:nvSpPr>
          <p:cNvPr id="9" name="pfehide84" hidden="1">
            <a:extLst>
              <a:ext uri="{FF2B5EF4-FFF2-40B4-BE49-F238E27FC236}">
                <a16:creationId xmlns:a16="http://schemas.microsoft.com/office/drawing/2014/main" id="{6058F418-7B48-A545-9555-1C4E8D5CB072}"/>
              </a:ext>
            </a:extLst>
          </p:cNvPr>
          <p:cNvSpPr txBox="1"/>
          <p:nvPr/>
        </p:nvSpPr>
        <p:spPr>
          <a:xfrm>
            <a:off x="5028352" y="2129939"/>
            <a:ext cx="1162373" cy="461665"/>
          </a:xfrm>
          <a:prstGeom prst="rect">
            <a:avLst/>
          </a:prstGeom>
          <a:solidFill>
            <a:schemeClr val="accent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latin typeface="Helvetica Neue" panose="02000503000000020004" pitchFamily="2" charset="0"/>
              </a:rPr>
              <a:t>Prefrontal</a:t>
            </a:r>
          </a:p>
          <a:p>
            <a:r>
              <a:rPr lang="en-US" sz="1200">
                <a:latin typeface="Helvetica Neue" panose="02000503000000020004" pitchFamily="2" charset="0"/>
              </a:rPr>
              <a:t>Cortex</a:t>
            </a:r>
          </a:p>
        </p:txBody>
      </p:sp>
      <p:grpSp>
        <p:nvGrpSpPr>
          <p:cNvPr id="37" name="Group 36">
            <a:extLst>
              <a:ext uri="{FF2B5EF4-FFF2-40B4-BE49-F238E27FC236}">
                <a16:creationId xmlns:a16="http://schemas.microsoft.com/office/drawing/2014/main" id="{629B8817-7CC7-DF4E-B43A-7B3E68DA4177}"/>
              </a:ext>
            </a:extLst>
          </p:cNvPr>
          <p:cNvGrpSpPr/>
          <p:nvPr/>
        </p:nvGrpSpPr>
        <p:grpSpPr>
          <a:xfrm>
            <a:off x="5028352" y="2129939"/>
            <a:ext cx="1154430" cy="459113"/>
            <a:chOff x="317500" y="317500"/>
            <a:chExt cx="1154430" cy="459113"/>
          </a:xfrm>
        </p:grpSpPr>
        <p:pic>
          <p:nvPicPr>
            <p:cNvPr id="35" name="PFE element 84">
              <a:extLst>
                <a:ext uri="{FF2B5EF4-FFF2-40B4-BE49-F238E27FC236}">
                  <a16:creationId xmlns:a16="http://schemas.microsoft.com/office/drawing/2014/main" id="{4A66381C-415F-B04C-BF55-93D1F45BC177}"/>
                </a:ext>
              </a:extLst>
            </p:cNvPr>
            <p:cNvPicPr>
              <a:picLocks/>
            </p:cNvPicPr>
            <p:nvPr/>
          </p:nvPicPr>
          <p:blipFill>
            <a:blip r:embed="rId9"/>
            <a:stretch>
              <a:fillRect/>
            </a:stretch>
          </p:blipFill>
          <p:spPr>
            <a:xfrm>
              <a:off x="317500" y="317500"/>
              <a:ext cx="1154430" cy="459113"/>
            </a:xfrm>
            <a:prstGeom prst="rect">
              <a:avLst/>
            </a:prstGeom>
          </p:spPr>
        </p:pic>
        <p:sp>
          <p:nvSpPr>
            <p:cNvPr id="36" name="Shape_179">
              <a:extLst>
                <a:ext uri="{FF2B5EF4-FFF2-40B4-BE49-F238E27FC236}">
                  <a16:creationId xmlns:a16="http://schemas.microsoft.com/office/drawing/2014/main" id="{B1F9FD39-3C5A-3741-BC05-E4F415361D2E}"/>
                </a:ext>
              </a:extLst>
            </p:cNvPr>
            <p:cNvSpPr/>
            <p:nvPr/>
          </p:nvSpPr>
          <p:spPr>
            <a:xfrm>
              <a:off x="317500" y="317500"/>
              <a:ext cx="1154430" cy="459113"/>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pfehide85" hidden="1">
            <a:extLst>
              <a:ext uri="{FF2B5EF4-FFF2-40B4-BE49-F238E27FC236}">
                <a16:creationId xmlns:a16="http://schemas.microsoft.com/office/drawing/2014/main" id="{7E86F87F-00A2-B746-AB17-1ACB16EE6784}"/>
              </a:ext>
            </a:extLst>
          </p:cNvPr>
          <p:cNvSpPr txBox="1"/>
          <p:nvPr/>
        </p:nvSpPr>
        <p:spPr>
          <a:xfrm>
            <a:off x="5974625" y="2540664"/>
            <a:ext cx="1162373" cy="276999"/>
          </a:xfrm>
          <a:prstGeom prst="rect">
            <a:avLst/>
          </a:prstGeom>
          <a:solidFill>
            <a:schemeClr val="accent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latin typeface="Helvetica Neue" panose="02000503000000020004" pitchFamily="2" charset="0"/>
              </a:rPr>
              <a:t>Amygdala</a:t>
            </a:r>
          </a:p>
        </p:txBody>
      </p:sp>
      <p:grpSp>
        <p:nvGrpSpPr>
          <p:cNvPr id="41" name="Group 40">
            <a:extLst>
              <a:ext uri="{FF2B5EF4-FFF2-40B4-BE49-F238E27FC236}">
                <a16:creationId xmlns:a16="http://schemas.microsoft.com/office/drawing/2014/main" id="{32FBBEF2-4621-6649-B093-AAD35222B36E}"/>
              </a:ext>
            </a:extLst>
          </p:cNvPr>
          <p:cNvGrpSpPr/>
          <p:nvPr/>
        </p:nvGrpSpPr>
        <p:grpSpPr>
          <a:xfrm>
            <a:off x="5970443" y="2538930"/>
            <a:ext cx="1170738" cy="280467"/>
            <a:chOff x="317500" y="317500"/>
            <a:chExt cx="1170738" cy="280467"/>
          </a:xfrm>
        </p:grpSpPr>
        <p:pic>
          <p:nvPicPr>
            <p:cNvPr id="39" name="PFE element 85">
              <a:extLst>
                <a:ext uri="{FF2B5EF4-FFF2-40B4-BE49-F238E27FC236}">
                  <a16:creationId xmlns:a16="http://schemas.microsoft.com/office/drawing/2014/main" id="{DFDD1D8A-37E8-0648-AA14-CBCA1C113B83}"/>
                </a:ext>
              </a:extLst>
            </p:cNvPr>
            <p:cNvPicPr>
              <a:picLocks/>
            </p:cNvPicPr>
            <p:nvPr/>
          </p:nvPicPr>
          <p:blipFill>
            <a:blip r:embed="rId10"/>
            <a:stretch>
              <a:fillRect/>
            </a:stretch>
          </p:blipFill>
          <p:spPr>
            <a:xfrm>
              <a:off x="317500" y="317500"/>
              <a:ext cx="1170738" cy="280467"/>
            </a:xfrm>
            <a:prstGeom prst="rect">
              <a:avLst/>
            </a:prstGeom>
          </p:spPr>
        </p:pic>
        <p:sp>
          <p:nvSpPr>
            <p:cNvPr id="40" name="Shape_180">
              <a:extLst>
                <a:ext uri="{FF2B5EF4-FFF2-40B4-BE49-F238E27FC236}">
                  <a16:creationId xmlns:a16="http://schemas.microsoft.com/office/drawing/2014/main" id="{33DDF1B6-2DCF-6941-A5F0-0C5FA6502D40}"/>
                </a:ext>
              </a:extLst>
            </p:cNvPr>
            <p:cNvSpPr/>
            <p:nvPr/>
          </p:nvSpPr>
          <p:spPr>
            <a:xfrm>
              <a:off x="317500" y="317500"/>
              <a:ext cx="1170738" cy="280467"/>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 name="Straight Arrow Connector 10">
            <a:extLst>
              <a:ext uri="{FF2B5EF4-FFF2-40B4-BE49-F238E27FC236}">
                <a16:creationId xmlns:a16="http://schemas.microsoft.com/office/drawing/2014/main" id="{E98D993C-AE84-8146-92E2-FED5F8F8927B}"/>
              </a:ext>
            </a:extLst>
          </p:cNvPr>
          <p:cNvCxnSpPr/>
          <p:nvPr/>
        </p:nvCxnSpPr>
        <p:spPr>
          <a:xfrm flipV="1">
            <a:off x="5484002" y="1621579"/>
            <a:ext cx="354765" cy="537820"/>
          </a:xfrm>
          <a:prstGeom prst="straightConnector1">
            <a:avLst/>
          </a:prstGeom>
          <a:ln w="19050">
            <a:solidFill>
              <a:srgbClr val="021F42"/>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F1E126E-0464-384A-92DF-F4F7AF3DA19A}"/>
              </a:ext>
            </a:extLst>
          </p:cNvPr>
          <p:cNvCxnSpPr/>
          <p:nvPr/>
        </p:nvCxnSpPr>
        <p:spPr>
          <a:xfrm flipV="1">
            <a:off x="6408578" y="2026206"/>
            <a:ext cx="387458" cy="537705"/>
          </a:xfrm>
          <a:prstGeom prst="straightConnector1">
            <a:avLst/>
          </a:prstGeom>
          <a:ln w="19050">
            <a:solidFill>
              <a:srgbClr val="021F4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6982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fade">
                                      <p:cBhvr>
                                        <p:cTn id="18" dur="500"/>
                                        <p:tgtEl>
                                          <p:spTgt spid="37"/>
                                        </p:tgtEl>
                                      </p:cBhvr>
                                    </p:animEffect>
                                  </p:childTnLst>
                                </p:cTn>
                              </p:par>
                              <p:par>
                                <p:cTn id="19" presetID="10" presetClass="entr" presetSubtype="0"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500"/>
                                        <p:tgtEl>
                                          <p:spTgt spid="41"/>
                                        </p:tgtEl>
                                      </p:cBhvr>
                                    </p:animEffect>
                                  </p:childTnLst>
                                </p:cTn>
                              </p:par>
                              <p:par>
                                <p:cTn id="22" presetID="10"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FE element 88">
            <a:extLst>
              <a:ext uri="{FF2B5EF4-FFF2-40B4-BE49-F238E27FC236}">
                <a16:creationId xmlns:a16="http://schemas.microsoft.com/office/drawing/2014/main" id="{7A5BDBDE-EFAA-9741-BFD7-2878534AF16B}"/>
              </a:ext>
            </a:extLst>
          </p:cNvPr>
          <p:cNvPicPr>
            <a:picLocks/>
          </p:cNvPicPr>
          <p:nvPr/>
        </p:nvPicPr>
        <p:blipFill>
          <a:blip r:embed="rId3"/>
          <a:stretch>
            <a:fillRect/>
          </a:stretch>
        </p:blipFill>
        <p:spPr>
          <a:xfrm>
            <a:off x="487086" y="546360"/>
            <a:ext cx="7886700" cy="948690"/>
          </a:xfrm>
          <a:prstGeom prst="rect">
            <a:avLst/>
          </a:prstGeom>
        </p:spPr>
      </p:pic>
      <p:pic>
        <p:nvPicPr>
          <p:cNvPr id="15" name="PFE element 89">
            <a:extLst>
              <a:ext uri="{FF2B5EF4-FFF2-40B4-BE49-F238E27FC236}">
                <a16:creationId xmlns:a16="http://schemas.microsoft.com/office/drawing/2014/main" id="{32E1160A-89E9-844F-BC19-4AE3B58D5A90}"/>
              </a:ext>
            </a:extLst>
          </p:cNvPr>
          <p:cNvPicPr>
            <a:picLocks/>
          </p:cNvPicPr>
          <p:nvPr/>
        </p:nvPicPr>
        <p:blipFill>
          <a:blip r:embed="rId4"/>
          <a:stretch>
            <a:fillRect/>
          </a:stretch>
        </p:blipFill>
        <p:spPr>
          <a:xfrm>
            <a:off x="368673" y="1759644"/>
            <a:ext cx="3619500" cy="3531870"/>
          </a:xfrm>
          <a:prstGeom prst="rect">
            <a:avLst/>
          </a:prstGeom>
        </p:spPr>
      </p:pic>
      <p:pic>
        <p:nvPicPr>
          <p:cNvPr id="17" name="PFE element 90">
            <a:extLst>
              <a:ext uri="{FF2B5EF4-FFF2-40B4-BE49-F238E27FC236}">
                <a16:creationId xmlns:a16="http://schemas.microsoft.com/office/drawing/2014/main" id="{B0D824E3-B022-C548-A2F9-CE70C2D0BA7B}"/>
              </a:ext>
            </a:extLst>
          </p:cNvPr>
          <p:cNvPicPr>
            <a:picLocks/>
          </p:cNvPicPr>
          <p:nvPr/>
        </p:nvPicPr>
        <p:blipFill>
          <a:blip r:embed="rId5"/>
          <a:stretch>
            <a:fillRect/>
          </a:stretch>
        </p:blipFill>
        <p:spPr>
          <a:xfrm>
            <a:off x="487086" y="5637082"/>
            <a:ext cx="4572000" cy="394072"/>
          </a:xfrm>
          <a:prstGeom prst="rect">
            <a:avLst/>
          </a:prstGeom>
        </p:spPr>
      </p:pic>
      <p:pic>
        <p:nvPicPr>
          <p:cNvPr id="9" name="Picture 8">
            <a:extLst>
              <a:ext uri="{FF2B5EF4-FFF2-40B4-BE49-F238E27FC236}">
                <a16:creationId xmlns:a16="http://schemas.microsoft.com/office/drawing/2014/main" id="{13D0AED2-37CF-5D4F-B881-EF29FC1B818C}"/>
              </a:ext>
            </a:extLst>
          </p:cNvPr>
          <p:cNvPicPr>
            <a:picLocks noChangeAspect="1"/>
          </p:cNvPicPr>
          <p:nvPr/>
        </p:nvPicPr>
        <p:blipFill>
          <a:blip r:embed="rId6"/>
          <a:stretch>
            <a:fillRect/>
          </a:stretch>
        </p:blipFill>
        <p:spPr>
          <a:xfrm>
            <a:off x="4295968" y="1232451"/>
            <a:ext cx="4368977" cy="4663383"/>
          </a:xfrm>
          <a:prstGeom prst="rect">
            <a:avLst/>
          </a:prstGeom>
        </p:spPr>
      </p:pic>
      <p:pic>
        <p:nvPicPr>
          <p:cNvPr id="10" name="Picture 9">
            <a:extLst>
              <a:ext uri="{FF2B5EF4-FFF2-40B4-BE49-F238E27FC236}">
                <a16:creationId xmlns:a16="http://schemas.microsoft.com/office/drawing/2014/main" id="{6CBA58B9-6584-B54D-82F0-424F632EE2BA}"/>
              </a:ext>
            </a:extLst>
          </p:cNvPr>
          <p:cNvPicPr>
            <a:picLocks noChangeAspect="1"/>
          </p:cNvPicPr>
          <p:nvPr/>
        </p:nvPicPr>
        <p:blipFill>
          <a:blip r:embed="rId7"/>
          <a:stretch>
            <a:fillRect/>
          </a:stretch>
        </p:blipFill>
        <p:spPr>
          <a:xfrm rot="21049367">
            <a:off x="4357010" y="3121933"/>
            <a:ext cx="4313004" cy="592992"/>
          </a:xfrm>
          <a:prstGeom prst="rect">
            <a:avLst/>
          </a:prstGeom>
        </p:spPr>
      </p:pic>
      <p:pic>
        <p:nvPicPr>
          <p:cNvPr id="11" name="PFE element 77">
            <a:extLst>
              <a:ext uri="{FF2B5EF4-FFF2-40B4-BE49-F238E27FC236}">
                <a16:creationId xmlns:a16="http://schemas.microsoft.com/office/drawing/2014/main" id="{8B589075-B871-E542-8F09-E5932AA0F1DE}"/>
              </a:ext>
            </a:extLst>
          </p:cNvPr>
          <p:cNvPicPr>
            <a:picLocks/>
          </p:cNvPicPr>
          <p:nvPr/>
        </p:nvPicPr>
        <p:blipFill>
          <a:blip r:embed="rId8"/>
          <a:stretch>
            <a:fillRect/>
          </a:stretch>
        </p:blipFill>
        <p:spPr>
          <a:xfrm>
            <a:off x="3988988" y="2835598"/>
            <a:ext cx="5128260" cy="1169670"/>
          </a:xfrm>
          <a:prstGeom prst="rect">
            <a:avLst/>
          </a:prstGeom>
        </p:spPr>
      </p:pic>
    </p:spTree>
    <p:extLst>
      <p:ext uri="{BB962C8B-B14F-4D97-AF65-F5344CB8AC3E}">
        <p14:creationId xmlns:p14="http://schemas.microsoft.com/office/powerpoint/2010/main" val="9277799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FE element 94">
            <a:extLst>
              <a:ext uri="{FF2B5EF4-FFF2-40B4-BE49-F238E27FC236}">
                <a16:creationId xmlns:a16="http://schemas.microsoft.com/office/drawing/2014/main" id="{4B1E8646-288B-1245-A0AE-B9F695794AA9}"/>
              </a:ext>
            </a:extLst>
          </p:cNvPr>
          <p:cNvPicPr>
            <a:picLocks/>
          </p:cNvPicPr>
          <p:nvPr/>
        </p:nvPicPr>
        <p:blipFill>
          <a:blip r:embed="rId3"/>
          <a:stretch>
            <a:fillRect/>
          </a:stretch>
        </p:blipFill>
        <p:spPr>
          <a:xfrm>
            <a:off x="487086" y="546360"/>
            <a:ext cx="7886700" cy="941070"/>
          </a:xfrm>
          <a:prstGeom prst="rect">
            <a:avLst/>
          </a:prstGeom>
        </p:spPr>
      </p:pic>
      <p:pic>
        <p:nvPicPr>
          <p:cNvPr id="3" name="Picture 2" descr="A stadium full of people&#10;&#10;Description automatically generated">
            <a:hlinkClick r:id="rId4"/>
            <a:extLst>
              <a:ext uri="{FF2B5EF4-FFF2-40B4-BE49-F238E27FC236}">
                <a16:creationId xmlns:a16="http://schemas.microsoft.com/office/drawing/2014/main" id="{2702C2FB-9CFA-5241-AD69-74F899EB4E0B}"/>
              </a:ext>
            </a:extLst>
          </p:cNvPr>
          <p:cNvPicPr>
            <a:picLocks noChangeAspect="1"/>
          </p:cNvPicPr>
          <p:nvPr/>
        </p:nvPicPr>
        <p:blipFill rotWithShape="1">
          <a:blip r:embed="rId5"/>
          <a:srcRect t="4264" b="4264"/>
          <a:stretch/>
        </p:blipFill>
        <p:spPr>
          <a:xfrm>
            <a:off x="581066" y="1849570"/>
            <a:ext cx="8016696" cy="4118094"/>
          </a:xfrm>
          <a:prstGeom prst="rect">
            <a:avLst/>
          </a:prstGeom>
        </p:spPr>
      </p:pic>
      <p:sp>
        <p:nvSpPr>
          <p:cNvPr id="4" name="Oval 3">
            <a:hlinkClick r:id="rId4"/>
            <a:extLst>
              <a:ext uri="{FF2B5EF4-FFF2-40B4-BE49-F238E27FC236}">
                <a16:creationId xmlns:a16="http://schemas.microsoft.com/office/drawing/2014/main" id="{EABED70A-C5F5-C942-8A0D-B70BABF69D9D}"/>
              </a:ext>
            </a:extLst>
          </p:cNvPr>
          <p:cNvSpPr/>
          <p:nvPr/>
        </p:nvSpPr>
        <p:spPr>
          <a:xfrm>
            <a:off x="4007783" y="3419375"/>
            <a:ext cx="1180309" cy="1180309"/>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riangle 4">
            <a:hlinkClick r:id="rId4"/>
            <a:extLst>
              <a:ext uri="{FF2B5EF4-FFF2-40B4-BE49-F238E27FC236}">
                <a16:creationId xmlns:a16="http://schemas.microsoft.com/office/drawing/2014/main" id="{8770647B-7C2D-934C-8740-E58822203EC1}"/>
              </a:ext>
            </a:extLst>
          </p:cNvPr>
          <p:cNvSpPr/>
          <p:nvPr/>
        </p:nvSpPr>
        <p:spPr>
          <a:xfrm rot="5400000">
            <a:off x="4426748" y="3806805"/>
            <a:ext cx="470322" cy="405450"/>
          </a:xfrm>
          <a:prstGeom prst="triangle">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C0000"/>
              </a:solidFill>
            </a:endParaRPr>
          </a:p>
        </p:txBody>
      </p:sp>
    </p:spTree>
    <p:extLst>
      <p:ext uri="{BB962C8B-B14F-4D97-AF65-F5344CB8AC3E}">
        <p14:creationId xmlns:p14="http://schemas.microsoft.com/office/powerpoint/2010/main" val="22352943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FE element 98">
            <a:extLst>
              <a:ext uri="{FF2B5EF4-FFF2-40B4-BE49-F238E27FC236}">
                <a16:creationId xmlns:a16="http://schemas.microsoft.com/office/drawing/2014/main" id="{933320F4-FC49-AB4C-A851-40693960E42F}"/>
              </a:ext>
            </a:extLst>
          </p:cNvPr>
          <p:cNvPicPr>
            <a:picLocks/>
          </p:cNvPicPr>
          <p:nvPr/>
        </p:nvPicPr>
        <p:blipFill>
          <a:blip r:embed="rId3"/>
          <a:stretch>
            <a:fillRect/>
          </a:stretch>
        </p:blipFill>
        <p:spPr>
          <a:xfrm>
            <a:off x="487086" y="546360"/>
            <a:ext cx="7886700" cy="872490"/>
          </a:xfrm>
          <a:prstGeom prst="rect">
            <a:avLst/>
          </a:prstGeom>
        </p:spPr>
      </p:pic>
      <p:sp>
        <p:nvSpPr>
          <p:cNvPr id="3" name="pfehide99" hidden="1">
            <a:extLst>
              <a:ext uri="{FF2B5EF4-FFF2-40B4-BE49-F238E27FC236}">
                <a16:creationId xmlns:a16="http://schemas.microsoft.com/office/drawing/2014/main" id="{A8C441E6-E8E3-5141-9637-136E71B3A344}"/>
              </a:ext>
            </a:extLst>
          </p:cNvPr>
          <p:cNvSpPr txBox="1">
            <a:spLocks/>
          </p:cNvSpPr>
          <p:nvPr/>
        </p:nvSpPr>
        <p:spPr>
          <a:xfrm>
            <a:off x="5204462" y="1765969"/>
            <a:ext cx="3370919" cy="1002169"/>
          </a:xfrm>
          <a:prstGeom prst="rect">
            <a:avLst/>
          </a:prstGeom>
          <a:solidFill>
            <a:schemeClr val="accent1"/>
          </a:solidFill>
        </p:spPr>
        <p:txBody>
          <a:bodyPr>
            <a:noAutofit/>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0050" indent="-285750"/>
            <a:r>
              <a:rPr lang="en-US" sz="1600" dirty="0">
                <a:latin typeface="Helvetica Neue" panose="02000503000000020004" pitchFamily="2" charset="0"/>
              </a:rPr>
              <a:t>A potentially life-saving medication that can rapidly stop or reverse the effects of an opioid overdose</a:t>
            </a:r>
          </a:p>
        </p:txBody>
      </p:sp>
      <p:grpSp>
        <p:nvGrpSpPr>
          <p:cNvPr id="16" name="Group 15">
            <a:extLst>
              <a:ext uri="{FF2B5EF4-FFF2-40B4-BE49-F238E27FC236}">
                <a16:creationId xmlns:a16="http://schemas.microsoft.com/office/drawing/2014/main" id="{CF666C04-522D-1A42-8714-AFCE979C08C9}"/>
              </a:ext>
            </a:extLst>
          </p:cNvPr>
          <p:cNvGrpSpPr/>
          <p:nvPr/>
        </p:nvGrpSpPr>
        <p:grpSpPr>
          <a:xfrm>
            <a:off x="5204462" y="1764133"/>
            <a:ext cx="3364230" cy="1005840"/>
            <a:chOff x="317500" y="317500"/>
            <a:chExt cx="3364230" cy="1005840"/>
          </a:xfrm>
        </p:grpSpPr>
        <p:pic>
          <p:nvPicPr>
            <p:cNvPr id="14" name="PFE element 99">
              <a:extLst>
                <a:ext uri="{FF2B5EF4-FFF2-40B4-BE49-F238E27FC236}">
                  <a16:creationId xmlns:a16="http://schemas.microsoft.com/office/drawing/2014/main" id="{87678D10-9841-6244-BF9B-7FD13DE1AB3A}"/>
                </a:ext>
              </a:extLst>
            </p:cNvPr>
            <p:cNvPicPr>
              <a:picLocks/>
            </p:cNvPicPr>
            <p:nvPr/>
          </p:nvPicPr>
          <p:blipFill>
            <a:blip r:embed="rId4"/>
            <a:stretch>
              <a:fillRect/>
            </a:stretch>
          </p:blipFill>
          <p:spPr>
            <a:xfrm>
              <a:off x="317500" y="317500"/>
              <a:ext cx="3364230" cy="1005840"/>
            </a:xfrm>
            <a:prstGeom prst="rect">
              <a:avLst/>
            </a:prstGeom>
          </p:spPr>
        </p:pic>
        <p:sp>
          <p:nvSpPr>
            <p:cNvPr id="15" name="Shape_181">
              <a:extLst>
                <a:ext uri="{FF2B5EF4-FFF2-40B4-BE49-F238E27FC236}">
                  <a16:creationId xmlns:a16="http://schemas.microsoft.com/office/drawing/2014/main" id="{30657006-AE13-B243-AA75-C1A994F297E5}"/>
                </a:ext>
              </a:extLst>
            </p:cNvPr>
            <p:cNvSpPr/>
            <p:nvPr/>
          </p:nvSpPr>
          <p:spPr>
            <a:xfrm>
              <a:off x="317500" y="317500"/>
              <a:ext cx="3364230" cy="100584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Rectangle 3">
            <a:extLst>
              <a:ext uri="{FF2B5EF4-FFF2-40B4-BE49-F238E27FC236}">
                <a16:creationId xmlns:a16="http://schemas.microsoft.com/office/drawing/2014/main" id="{B40F171D-2F24-3D47-B0A7-FEFDB9521A4B}"/>
              </a:ext>
            </a:extLst>
          </p:cNvPr>
          <p:cNvSpPr/>
          <p:nvPr/>
        </p:nvSpPr>
        <p:spPr>
          <a:xfrm>
            <a:off x="5314390" y="2850966"/>
            <a:ext cx="3284043" cy="338554"/>
          </a:xfrm>
          <a:prstGeom prst="rect">
            <a:avLst/>
          </a:prstGeom>
        </p:spPr>
        <p:txBody>
          <a:bodyPr wrap="square">
            <a:spAutoFit/>
          </a:bodyPr>
          <a:lstStyle/>
          <a:p>
            <a:endParaRPr lang="en-US" sz="1600">
              <a:latin typeface="Helvetica Neue" panose="02000503000000020004" pitchFamily="2" charset="0"/>
            </a:endParaRPr>
          </a:p>
        </p:txBody>
      </p:sp>
      <p:pic>
        <p:nvPicPr>
          <p:cNvPr id="9" name="Picture 8">
            <a:extLst>
              <a:ext uri="{FF2B5EF4-FFF2-40B4-BE49-F238E27FC236}">
                <a16:creationId xmlns:a16="http://schemas.microsoft.com/office/drawing/2014/main" id="{A0EBCC15-55A6-6846-A48C-3FE11985EAB7}"/>
              </a:ext>
            </a:extLst>
          </p:cNvPr>
          <p:cNvPicPr>
            <a:picLocks noChangeAspect="1"/>
          </p:cNvPicPr>
          <p:nvPr/>
        </p:nvPicPr>
        <p:blipFill>
          <a:blip r:embed="rId5"/>
          <a:stretch>
            <a:fillRect/>
          </a:stretch>
        </p:blipFill>
        <p:spPr>
          <a:xfrm>
            <a:off x="568619" y="1868894"/>
            <a:ext cx="4580338" cy="2876974"/>
          </a:xfrm>
          <a:prstGeom prst="rect">
            <a:avLst/>
          </a:prstGeom>
        </p:spPr>
      </p:pic>
      <p:sp>
        <p:nvSpPr>
          <p:cNvPr id="6" name="pfehide102" hidden="1">
            <a:extLst>
              <a:ext uri="{FF2B5EF4-FFF2-40B4-BE49-F238E27FC236}">
                <a16:creationId xmlns:a16="http://schemas.microsoft.com/office/drawing/2014/main" id="{B2FDA0A9-10BC-D941-9FA4-478777A1CF76}"/>
              </a:ext>
            </a:extLst>
          </p:cNvPr>
          <p:cNvSpPr txBox="1">
            <a:spLocks/>
          </p:cNvSpPr>
          <p:nvPr/>
        </p:nvSpPr>
        <p:spPr>
          <a:xfrm>
            <a:off x="5204462" y="2788434"/>
            <a:ext cx="3370919" cy="1002169"/>
          </a:xfrm>
          <a:prstGeom prst="rect">
            <a:avLst/>
          </a:prstGeom>
          <a:solidFill>
            <a:schemeClr val="accent1"/>
          </a:solidFill>
        </p:spPr>
        <p:txBody>
          <a:bodyPr>
            <a:noAutofit/>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0050" indent="-285750"/>
            <a:r>
              <a:rPr lang="en-US" sz="1600" dirty="0">
                <a:latin typeface="Helvetica Neue" panose="02000503000000020004" pitchFamily="2" charset="0"/>
                <a:ea typeface="Calibri" panose="020F0502020204030204" pitchFamily="34" charset="0"/>
              </a:rPr>
              <a:t>Knocks opioids off the receptors in the brain, allowing for normal breathing to be restored</a:t>
            </a:r>
            <a:endParaRPr lang="en-US" sz="1600" dirty="0">
              <a:latin typeface="Helvetica Neue" panose="02000503000000020004" pitchFamily="2" charset="0"/>
            </a:endParaRPr>
          </a:p>
        </p:txBody>
      </p:sp>
      <p:grpSp>
        <p:nvGrpSpPr>
          <p:cNvPr id="20" name="Group 19">
            <a:extLst>
              <a:ext uri="{FF2B5EF4-FFF2-40B4-BE49-F238E27FC236}">
                <a16:creationId xmlns:a16="http://schemas.microsoft.com/office/drawing/2014/main" id="{05DA29EE-D778-B844-A0B5-208C1B30D178}"/>
              </a:ext>
            </a:extLst>
          </p:cNvPr>
          <p:cNvGrpSpPr/>
          <p:nvPr/>
        </p:nvGrpSpPr>
        <p:grpSpPr>
          <a:xfrm>
            <a:off x="5204462" y="2788434"/>
            <a:ext cx="3364230" cy="998571"/>
            <a:chOff x="317500" y="317500"/>
            <a:chExt cx="3364230" cy="998571"/>
          </a:xfrm>
        </p:grpSpPr>
        <p:pic>
          <p:nvPicPr>
            <p:cNvPr id="18" name="PFE element 102">
              <a:extLst>
                <a:ext uri="{FF2B5EF4-FFF2-40B4-BE49-F238E27FC236}">
                  <a16:creationId xmlns:a16="http://schemas.microsoft.com/office/drawing/2014/main" id="{C593210A-B98C-E64C-AEA5-002A1676093A}"/>
                </a:ext>
              </a:extLst>
            </p:cNvPr>
            <p:cNvPicPr>
              <a:picLocks/>
            </p:cNvPicPr>
            <p:nvPr/>
          </p:nvPicPr>
          <p:blipFill>
            <a:blip r:embed="rId6"/>
            <a:stretch>
              <a:fillRect/>
            </a:stretch>
          </p:blipFill>
          <p:spPr>
            <a:xfrm>
              <a:off x="317500" y="317500"/>
              <a:ext cx="3364230" cy="998571"/>
            </a:xfrm>
            <a:prstGeom prst="rect">
              <a:avLst/>
            </a:prstGeom>
          </p:spPr>
        </p:pic>
        <p:sp>
          <p:nvSpPr>
            <p:cNvPr id="19" name="Shape_182">
              <a:extLst>
                <a:ext uri="{FF2B5EF4-FFF2-40B4-BE49-F238E27FC236}">
                  <a16:creationId xmlns:a16="http://schemas.microsoft.com/office/drawing/2014/main" id="{18237422-108C-894B-B72D-B513EDDDD5AE}"/>
                </a:ext>
              </a:extLst>
            </p:cNvPr>
            <p:cNvSpPr/>
            <p:nvPr/>
          </p:nvSpPr>
          <p:spPr>
            <a:xfrm>
              <a:off x="317500" y="317500"/>
              <a:ext cx="3364230" cy="998571"/>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36968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FE element 103">
            <a:extLst>
              <a:ext uri="{FF2B5EF4-FFF2-40B4-BE49-F238E27FC236}">
                <a16:creationId xmlns:a16="http://schemas.microsoft.com/office/drawing/2014/main" id="{2CC4D60D-B0CD-2440-AC8F-8F8618A904CF}"/>
              </a:ext>
            </a:extLst>
          </p:cNvPr>
          <p:cNvPicPr>
            <a:picLocks/>
          </p:cNvPicPr>
          <p:nvPr/>
        </p:nvPicPr>
        <p:blipFill>
          <a:blip r:embed="rId3"/>
          <a:stretch>
            <a:fillRect/>
          </a:stretch>
        </p:blipFill>
        <p:spPr>
          <a:xfrm>
            <a:off x="487086" y="546360"/>
            <a:ext cx="7886700" cy="524154"/>
          </a:xfrm>
          <a:prstGeom prst="rect">
            <a:avLst/>
          </a:prstGeom>
        </p:spPr>
      </p:pic>
      <p:sp>
        <p:nvSpPr>
          <p:cNvPr id="4" name="pfehide104" hidden="1">
            <a:extLst>
              <a:ext uri="{FF2B5EF4-FFF2-40B4-BE49-F238E27FC236}">
                <a16:creationId xmlns:a16="http://schemas.microsoft.com/office/drawing/2014/main" id="{A8F2F824-F75B-4B4B-9CCC-72A74CC24913}"/>
              </a:ext>
            </a:extLst>
          </p:cNvPr>
          <p:cNvSpPr/>
          <p:nvPr/>
        </p:nvSpPr>
        <p:spPr>
          <a:xfrm>
            <a:off x="480503" y="1206736"/>
            <a:ext cx="8173079" cy="673376"/>
          </a:xfrm>
          <a:prstGeom prst="rect">
            <a:avLst/>
          </a:prstGeom>
          <a:solidFill>
            <a:schemeClr val="accent1"/>
          </a:solidFill>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ts val="2200"/>
              </a:lnSpc>
              <a:spcAft>
                <a:spcPts val="900"/>
              </a:spcAft>
              <a:buClr>
                <a:srgbClr val="00A78E"/>
              </a:buClr>
              <a:buSzPct val="110000"/>
              <a:buFont typeface="Wingdings" pitchFamily="2" charset="2"/>
              <a:buChar char="ü"/>
            </a:pPr>
            <a:r>
              <a:rPr lang="en-US" sz="1600" dirty="0">
                <a:latin typeface="Helvetica Neue" panose="02000503000000020004" pitchFamily="2" charset="0"/>
              </a:rPr>
              <a:t>The nervous system is made up of two parts—the central nervous system and the peripheral nervous system.</a:t>
            </a:r>
          </a:p>
        </p:txBody>
      </p:sp>
      <p:grpSp>
        <p:nvGrpSpPr>
          <p:cNvPr id="23" name="Group 22">
            <a:extLst>
              <a:ext uri="{FF2B5EF4-FFF2-40B4-BE49-F238E27FC236}">
                <a16:creationId xmlns:a16="http://schemas.microsoft.com/office/drawing/2014/main" id="{C6B7216F-2579-F348-97EA-D1372561D96E}"/>
              </a:ext>
            </a:extLst>
          </p:cNvPr>
          <p:cNvGrpSpPr/>
          <p:nvPr/>
        </p:nvGrpSpPr>
        <p:grpSpPr>
          <a:xfrm>
            <a:off x="480503" y="1206239"/>
            <a:ext cx="8164830" cy="674370"/>
            <a:chOff x="317500" y="317500"/>
            <a:chExt cx="8164830" cy="674370"/>
          </a:xfrm>
        </p:grpSpPr>
        <p:pic>
          <p:nvPicPr>
            <p:cNvPr id="21" name="PFE element 104">
              <a:extLst>
                <a:ext uri="{FF2B5EF4-FFF2-40B4-BE49-F238E27FC236}">
                  <a16:creationId xmlns:a16="http://schemas.microsoft.com/office/drawing/2014/main" id="{505D173E-CF50-2149-AFEC-99AC728713C6}"/>
                </a:ext>
              </a:extLst>
            </p:cNvPr>
            <p:cNvPicPr>
              <a:picLocks/>
            </p:cNvPicPr>
            <p:nvPr/>
          </p:nvPicPr>
          <p:blipFill>
            <a:blip r:embed="rId4"/>
            <a:stretch>
              <a:fillRect/>
            </a:stretch>
          </p:blipFill>
          <p:spPr>
            <a:xfrm>
              <a:off x="317500" y="317500"/>
              <a:ext cx="8164830" cy="674370"/>
            </a:xfrm>
            <a:prstGeom prst="rect">
              <a:avLst/>
            </a:prstGeom>
          </p:spPr>
        </p:pic>
        <p:sp>
          <p:nvSpPr>
            <p:cNvPr id="22" name="Shape_183">
              <a:extLst>
                <a:ext uri="{FF2B5EF4-FFF2-40B4-BE49-F238E27FC236}">
                  <a16:creationId xmlns:a16="http://schemas.microsoft.com/office/drawing/2014/main" id="{13C9667B-0D95-054D-A119-8995F9D163B7}"/>
                </a:ext>
              </a:extLst>
            </p:cNvPr>
            <p:cNvSpPr/>
            <p:nvPr/>
          </p:nvSpPr>
          <p:spPr>
            <a:xfrm>
              <a:off x="317500" y="317500"/>
              <a:ext cx="8164830" cy="67437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E6CE5BF2-2C03-0142-A170-D43E522223F3}"/>
              </a:ext>
            </a:extLst>
          </p:cNvPr>
          <p:cNvSpPr/>
          <p:nvPr/>
        </p:nvSpPr>
        <p:spPr>
          <a:xfrm>
            <a:off x="340605" y="2176966"/>
            <a:ext cx="8173080" cy="276999"/>
          </a:xfrm>
          <a:prstGeom prst="rect">
            <a:avLst/>
          </a:prstGeom>
        </p:spPr>
        <p:txBody>
          <a:bodyPr wrap="square">
            <a:noAutofit/>
          </a:bodyPr>
          <a:lstStyle/>
          <a:p>
            <a:pPr marL="171450" indent="-171450">
              <a:spcAft>
                <a:spcPts val="400"/>
              </a:spcAft>
              <a:buFont typeface="Wingdings" pitchFamily="2" charset="2"/>
              <a:buChar char="ü"/>
            </a:pPr>
            <a:endParaRPr lang="en-US">
              <a:latin typeface="Helvetica Neue" panose="02000503000000020004" pitchFamily="2" charset="0"/>
            </a:endParaRPr>
          </a:p>
        </p:txBody>
      </p:sp>
      <p:sp>
        <p:nvSpPr>
          <p:cNvPr id="6" name="Rectangle 5">
            <a:extLst>
              <a:ext uri="{FF2B5EF4-FFF2-40B4-BE49-F238E27FC236}">
                <a16:creationId xmlns:a16="http://schemas.microsoft.com/office/drawing/2014/main" id="{802FAAD4-B069-1F41-BC31-84773F4D294B}"/>
              </a:ext>
            </a:extLst>
          </p:cNvPr>
          <p:cNvSpPr/>
          <p:nvPr/>
        </p:nvSpPr>
        <p:spPr>
          <a:xfrm>
            <a:off x="340604" y="3066853"/>
            <a:ext cx="8324001" cy="276999"/>
          </a:xfrm>
          <a:prstGeom prst="rect">
            <a:avLst/>
          </a:prstGeom>
        </p:spPr>
        <p:txBody>
          <a:bodyPr wrap="square">
            <a:noAutofit/>
          </a:bodyPr>
          <a:lstStyle/>
          <a:p>
            <a:pPr marL="171450" indent="-171450">
              <a:spcAft>
                <a:spcPts val="400"/>
              </a:spcAft>
              <a:buFont typeface="Wingdings" pitchFamily="2" charset="2"/>
              <a:buChar char="ü"/>
            </a:pPr>
            <a:endParaRPr lang="en-US">
              <a:latin typeface="Helvetica Neue" panose="02000503000000020004" pitchFamily="2" charset="0"/>
            </a:endParaRPr>
          </a:p>
        </p:txBody>
      </p:sp>
      <p:sp>
        <p:nvSpPr>
          <p:cNvPr id="7" name="Rectangle 6">
            <a:extLst>
              <a:ext uri="{FF2B5EF4-FFF2-40B4-BE49-F238E27FC236}">
                <a16:creationId xmlns:a16="http://schemas.microsoft.com/office/drawing/2014/main" id="{5A07F75D-1500-CA4C-A876-CD73F9688F13}"/>
              </a:ext>
            </a:extLst>
          </p:cNvPr>
          <p:cNvSpPr/>
          <p:nvPr/>
        </p:nvSpPr>
        <p:spPr>
          <a:xfrm>
            <a:off x="340605" y="3748448"/>
            <a:ext cx="8457166" cy="646331"/>
          </a:xfrm>
          <a:prstGeom prst="rect">
            <a:avLst/>
          </a:prstGeom>
        </p:spPr>
        <p:txBody>
          <a:bodyPr wrap="square">
            <a:noAutofit/>
          </a:bodyPr>
          <a:lstStyle/>
          <a:p>
            <a:pPr marL="171450" indent="-171450">
              <a:buFont typeface="Wingdings" pitchFamily="2" charset="2"/>
              <a:buChar char="ü"/>
            </a:pPr>
            <a:endParaRPr lang="en-US"/>
          </a:p>
        </p:txBody>
      </p:sp>
      <p:sp>
        <p:nvSpPr>
          <p:cNvPr id="8" name="Rectangle 7">
            <a:extLst>
              <a:ext uri="{FF2B5EF4-FFF2-40B4-BE49-F238E27FC236}">
                <a16:creationId xmlns:a16="http://schemas.microsoft.com/office/drawing/2014/main" id="{1643A88E-837C-4B49-A72A-666309EA8959}"/>
              </a:ext>
            </a:extLst>
          </p:cNvPr>
          <p:cNvSpPr/>
          <p:nvPr/>
        </p:nvSpPr>
        <p:spPr>
          <a:xfrm>
            <a:off x="340605" y="5203970"/>
            <a:ext cx="8324000" cy="276999"/>
          </a:xfrm>
          <a:prstGeom prst="rect">
            <a:avLst/>
          </a:prstGeom>
        </p:spPr>
        <p:txBody>
          <a:bodyPr wrap="square">
            <a:noAutofit/>
          </a:bodyPr>
          <a:lstStyle/>
          <a:p>
            <a:pPr marL="171450" indent="-171450">
              <a:spcAft>
                <a:spcPts val="400"/>
              </a:spcAft>
              <a:buFont typeface="Wingdings" pitchFamily="2" charset="2"/>
              <a:buChar char="ü"/>
            </a:pPr>
            <a:endParaRPr lang="en-US">
              <a:latin typeface="Helvetica Neue" panose="02000503000000020004" pitchFamily="2" charset="0"/>
            </a:endParaRPr>
          </a:p>
        </p:txBody>
      </p:sp>
      <p:sp>
        <p:nvSpPr>
          <p:cNvPr id="9" name="pfehide109" hidden="1">
            <a:extLst>
              <a:ext uri="{FF2B5EF4-FFF2-40B4-BE49-F238E27FC236}">
                <a16:creationId xmlns:a16="http://schemas.microsoft.com/office/drawing/2014/main" id="{2A5C301B-B217-2A4C-AE34-5059C390DE1A}"/>
              </a:ext>
            </a:extLst>
          </p:cNvPr>
          <p:cNvSpPr/>
          <p:nvPr/>
        </p:nvSpPr>
        <p:spPr>
          <a:xfrm>
            <a:off x="480503" y="1865392"/>
            <a:ext cx="8173079" cy="429579"/>
          </a:xfrm>
          <a:prstGeom prst="rect">
            <a:avLst/>
          </a:prstGeom>
          <a:solidFill>
            <a:schemeClr val="accent1"/>
          </a:solidFill>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ts val="2200"/>
              </a:lnSpc>
              <a:spcAft>
                <a:spcPts val="900"/>
              </a:spcAft>
              <a:buClr>
                <a:srgbClr val="00A78E"/>
              </a:buClr>
              <a:buSzPct val="110000"/>
              <a:buFont typeface="Wingdings" pitchFamily="2" charset="2"/>
              <a:buChar char="ü"/>
            </a:pPr>
            <a:r>
              <a:rPr lang="en-US" sz="1600" dirty="0">
                <a:latin typeface="Helvetica Neue" panose="02000503000000020004" pitchFamily="2" charset="0"/>
              </a:rPr>
              <a:t>Stimulants and depressants have different effects on the brain and nervous system. </a:t>
            </a:r>
          </a:p>
        </p:txBody>
      </p:sp>
      <p:grpSp>
        <p:nvGrpSpPr>
          <p:cNvPr id="27" name="Group 26">
            <a:extLst>
              <a:ext uri="{FF2B5EF4-FFF2-40B4-BE49-F238E27FC236}">
                <a16:creationId xmlns:a16="http://schemas.microsoft.com/office/drawing/2014/main" id="{BB80131A-BC36-F545-9BE0-62657452A99E}"/>
              </a:ext>
            </a:extLst>
          </p:cNvPr>
          <p:cNvGrpSpPr/>
          <p:nvPr/>
        </p:nvGrpSpPr>
        <p:grpSpPr>
          <a:xfrm>
            <a:off x="480503" y="1863011"/>
            <a:ext cx="8164830" cy="434340"/>
            <a:chOff x="317500" y="317500"/>
            <a:chExt cx="8164830" cy="434340"/>
          </a:xfrm>
        </p:grpSpPr>
        <p:pic>
          <p:nvPicPr>
            <p:cNvPr id="25" name="PFE element 109">
              <a:extLst>
                <a:ext uri="{FF2B5EF4-FFF2-40B4-BE49-F238E27FC236}">
                  <a16:creationId xmlns:a16="http://schemas.microsoft.com/office/drawing/2014/main" id="{7AB45BB1-ECFE-E945-B6AF-EB4D8860D4DC}"/>
                </a:ext>
              </a:extLst>
            </p:cNvPr>
            <p:cNvPicPr>
              <a:picLocks/>
            </p:cNvPicPr>
            <p:nvPr/>
          </p:nvPicPr>
          <p:blipFill>
            <a:blip r:embed="rId5"/>
            <a:stretch>
              <a:fillRect/>
            </a:stretch>
          </p:blipFill>
          <p:spPr>
            <a:xfrm>
              <a:off x="317500" y="317500"/>
              <a:ext cx="8164830" cy="434340"/>
            </a:xfrm>
            <a:prstGeom prst="rect">
              <a:avLst/>
            </a:prstGeom>
          </p:spPr>
        </p:pic>
        <p:sp>
          <p:nvSpPr>
            <p:cNvPr id="26" name="Shape_184">
              <a:extLst>
                <a:ext uri="{FF2B5EF4-FFF2-40B4-BE49-F238E27FC236}">
                  <a16:creationId xmlns:a16="http://schemas.microsoft.com/office/drawing/2014/main" id="{EF0909F6-7695-B04C-8B29-F0E54E5DFF2A}"/>
                </a:ext>
              </a:extLst>
            </p:cNvPr>
            <p:cNvSpPr/>
            <p:nvPr/>
          </p:nvSpPr>
          <p:spPr>
            <a:xfrm>
              <a:off x="317500" y="317500"/>
              <a:ext cx="8164830" cy="43434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pfehide110" hidden="1">
            <a:extLst>
              <a:ext uri="{FF2B5EF4-FFF2-40B4-BE49-F238E27FC236}">
                <a16:creationId xmlns:a16="http://schemas.microsoft.com/office/drawing/2014/main" id="{6385BD03-3E97-5F47-A7D1-97D3A4F6CF78}"/>
              </a:ext>
            </a:extLst>
          </p:cNvPr>
          <p:cNvSpPr/>
          <p:nvPr/>
        </p:nvSpPr>
        <p:spPr>
          <a:xfrm>
            <a:off x="480503" y="2280251"/>
            <a:ext cx="8173079" cy="643456"/>
          </a:xfrm>
          <a:prstGeom prst="rect">
            <a:avLst/>
          </a:prstGeom>
          <a:solidFill>
            <a:schemeClr val="accent1"/>
          </a:solidFill>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ts val="2200"/>
              </a:lnSpc>
              <a:spcAft>
                <a:spcPts val="900"/>
              </a:spcAft>
              <a:buClr>
                <a:srgbClr val="00A78E"/>
              </a:buClr>
              <a:buSzPct val="110000"/>
              <a:buFont typeface="Wingdings" pitchFamily="2" charset="2"/>
              <a:buChar char="ü"/>
            </a:pPr>
            <a:r>
              <a:rPr lang="en-US" sz="1600" dirty="0">
                <a:latin typeface="Helvetica Neue" panose="02000503000000020004" pitchFamily="2" charset="0"/>
              </a:rPr>
              <a:t>Misusing prescription stimulants can cause psychosis, paranoia, heart attack, or stroke.</a:t>
            </a:r>
          </a:p>
        </p:txBody>
      </p:sp>
      <p:grpSp>
        <p:nvGrpSpPr>
          <p:cNvPr id="31" name="Group 30">
            <a:extLst>
              <a:ext uri="{FF2B5EF4-FFF2-40B4-BE49-F238E27FC236}">
                <a16:creationId xmlns:a16="http://schemas.microsoft.com/office/drawing/2014/main" id="{AA661BD6-2F0B-9E49-8AB0-C285A981594E}"/>
              </a:ext>
            </a:extLst>
          </p:cNvPr>
          <p:cNvGrpSpPr/>
          <p:nvPr/>
        </p:nvGrpSpPr>
        <p:grpSpPr>
          <a:xfrm>
            <a:off x="480503" y="2280251"/>
            <a:ext cx="8164830" cy="642758"/>
            <a:chOff x="317500" y="317500"/>
            <a:chExt cx="8164830" cy="642758"/>
          </a:xfrm>
        </p:grpSpPr>
        <p:pic>
          <p:nvPicPr>
            <p:cNvPr id="29" name="PFE element 110">
              <a:extLst>
                <a:ext uri="{FF2B5EF4-FFF2-40B4-BE49-F238E27FC236}">
                  <a16:creationId xmlns:a16="http://schemas.microsoft.com/office/drawing/2014/main" id="{99E5E879-60BA-C44E-807B-C5BEEF48C5E6}"/>
                </a:ext>
              </a:extLst>
            </p:cNvPr>
            <p:cNvPicPr>
              <a:picLocks/>
            </p:cNvPicPr>
            <p:nvPr/>
          </p:nvPicPr>
          <p:blipFill>
            <a:blip r:embed="rId6"/>
            <a:stretch>
              <a:fillRect/>
            </a:stretch>
          </p:blipFill>
          <p:spPr>
            <a:xfrm>
              <a:off x="317500" y="317500"/>
              <a:ext cx="8164830" cy="642758"/>
            </a:xfrm>
            <a:prstGeom prst="rect">
              <a:avLst/>
            </a:prstGeom>
          </p:spPr>
        </p:pic>
        <p:sp>
          <p:nvSpPr>
            <p:cNvPr id="30" name="Shape_185">
              <a:extLst>
                <a:ext uri="{FF2B5EF4-FFF2-40B4-BE49-F238E27FC236}">
                  <a16:creationId xmlns:a16="http://schemas.microsoft.com/office/drawing/2014/main" id="{F26D19A1-6BDD-8542-90F8-492E2ECE1501}"/>
                </a:ext>
              </a:extLst>
            </p:cNvPr>
            <p:cNvSpPr/>
            <p:nvPr/>
          </p:nvSpPr>
          <p:spPr>
            <a:xfrm>
              <a:off x="317500" y="317500"/>
              <a:ext cx="8164830" cy="642758"/>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pfehide111" hidden="1">
            <a:extLst>
              <a:ext uri="{FF2B5EF4-FFF2-40B4-BE49-F238E27FC236}">
                <a16:creationId xmlns:a16="http://schemas.microsoft.com/office/drawing/2014/main" id="{4AA85351-B7E4-F641-8428-BFCA293AE496}"/>
              </a:ext>
            </a:extLst>
          </p:cNvPr>
          <p:cNvSpPr/>
          <p:nvPr/>
        </p:nvSpPr>
        <p:spPr>
          <a:xfrm>
            <a:off x="480503" y="2908987"/>
            <a:ext cx="8173079" cy="1262143"/>
          </a:xfrm>
          <a:prstGeom prst="rect">
            <a:avLst/>
          </a:prstGeom>
          <a:solidFill>
            <a:schemeClr val="accent1"/>
          </a:solidFill>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ts val="2200"/>
              </a:lnSpc>
              <a:spcAft>
                <a:spcPts val="900"/>
              </a:spcAft>
              <a:buClr>
                <a:srgbClr val="00A78E"/>
              </a:buClr>
              <a:buSzPct val="110000"/>
              <a:buFont typeface="Wingdings" pitchFamily="2" charset="2"/>
              <a:buChar char="ü"/>
            </a:pPr>
            <a:r>
              <a:rPr lang="en-US" sz="1600" dirty="0">
                <a:latin typeface="Helvetica Neue" panose="02000503000000020004" pitchFamily="2" charset="0"/>
              </a:rPr>
              <a:t>Misusing depressants can cause slurred speech, confusion, dizziness, drowsiness, and slowed  breathing. Combining these types of medications with other drugs, like opioids, or with alcohol dramatically increases the risk for serious and deadly consequences.</a:t>
            </a:r>
          </a:p>
        </p:txBody>
      </p:sp>
      <p:grpSp>
        <p:nvGrpSpPr>
          <p:cNvPr id="35" name="Group 34">
            <a:extLst>
              <a:ext uri="{FF2B5EF4-FFF2-40B4-BE49-F238E27FC236}">
                <a16:creationId xmlns:a16="http://schemas.microsoft.com/office/drawing/2014/main" id="{7CF0550F-E7F7-5D4B-97A8-2C11FB659572}"/>
              </a:ext>
            </a:extLst>
          </p:cNvPr>
          <p:cNvGrpSpPr/>
          <p:nvPr/>
        </p:nvGrpSpPr>
        <p:grpSpPr>
          <a:xfrm>
            <a:off x="480503" y="2908987"/>
            <a:ext cx="8168640" cy="1261110"/>
            <a:chOff x="317500" y="317500"/>
            <a:chExt cx="8168640" cy="1261110"/>
          </a:xfrm>
        </p:grpSpPr>
        <p:pic>
          <p:nvPicPr>
            <p:cNvPr id="33" name="PFE element 111">
              <a:extLst>
                <a:ext uri="{FF2B5EF4-FFF2-40B4-BE49-F238E27FC236}">
                  <a16:creationId xmlns:a16="http://schemas.microsoft.com/office/drawing/2014/main" id="{D0C5EB29-0E07-8547-99E7-5BEF0F7D6187}"/>
                </a:ext>
              </a:extLst>
            </p:cNvPr>
            <p:cNvPicPr>
              <a:picLocks/>
            </p:cNvPicPr>
            <p:nvPr/>
          </p:nvPicPr>
          <p:blipFill>
            <a:blip r:embed="rId7"/>
            <a:stretch>
              <a:fillRect/>
            </a:stretch>
          </p:blipFill>
          <p:spPr>
            <a:xfrm>
              <a:off x="317500" y="317500"/>
              <a:ext cx="8168640" cy="1261110"/>
            </a:xfrm>
            <a:prstGeom prst="rect">
              <a:avLst/>
            </a:prstGeom>
          </p:spPr>
        </p:pic>
        <p:sp>
          <p:nvSpPr>
            <p:cNvPr id="34" name="Shape_186">
              <a:extLst>
                <a:ext uri="{FF2B5EF4-FFF2-40B4-BE49-F238E27FC236}">
                  <a16:creationId xmlns:a16="http://schemas.microsoft.com/office/drawing/2014/main" id="{2A0ADBF2-EBF1-8340-8F23-80FF99450DE6}"/>
                </a:ext>
              </a:extLst>
            </p:cNvPr>
            <p:cNvSpPr/>
            <p:nvPr/>
          </p:nvSpPr>
          <p:spPr>
            <a:xfrm>
              <a:off x="317500" y="317500"/>
              <a:ext cx="8168640" cy="126111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pfehide112" hidden="1">
            <a:extLst>
              <a:ext uri="{FF2B5EF4-FFF2-40B4-BE49-F238E27FC236}">
                <a16:creationId xmlns:a16="http://schemas.microsoft.com/office/drawing/2014/main" id="{E8C1A315-A2DB-CB48-81FB-706F06F8055C}"/>
              </a:ext>
            </a:extLst>
          </p:cNvPr>
          <p:cNvSpPr/>
          <p:nvPr/>
        </p:nvSpPr>
        <p:spPr>
          <a:xfrm>
            <a:off x="480503" y="4156410"/>
            <a:ext cx="8173079" cy="422715"/>
          </a:xfrm>
          <a:prstGeom prst="rect">
            <a:avLst/>
          </a:prstGeom>
          <a:solidFill>
            <a:schemeClr val="accent1"/>
          </a:solidFill>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ts val="2200"/>
              </a:lnSpc>
              <a:spcAft>
                <a:spcPts val="900"/>
              </a:spcAft>
              <a:buClr>
                <a:srgbClr val="00A78E"/>
              </a:buClr>
              <a:buSzPct val="110000"/>
              <a:buFont typeface="Wingdings" pitchFamily="2" charset="2"/>
              <a:buChar char="ü"/>
            </a:pPr>
            <a:r>
              <a:rPr lang="en-US" sz="1600" dirty="0">
                <a:latin typeface="Helvetica Neue" panose="02000503000000020004" pitchFamily="2" charset="0"/>
              </a:rPr>
              <a:t>Endorphins are natural pain blockers produced by the central nervous system.</a:t>
            </a:r>
          </a:p>
        </p:txBody>
      </p:sp>
      <p:grpSp>
        <p:nvGrpSpPr>
          <p:cNvPr id="39" name="Group 38">
            <a:extLst>
              <a:ext uri="{FF2B5EF4-FFF2-40B4-BE49-F238E27FC236}">
                <a16:creationId xmlns:a16="http://schemas.microsoft.com/office/drawing/2014/main" id="{31414954-06A9-B74A-93A6-02C7C22B1654}"/>
              </a:ext>
            </a:extLst>
          </p:cNvPr>
          <p:cNvGrpSpPr/>
          <p:nvPr/>
        </p:nvGrpSpPr>
        <p:grpSpPr>
          <a:xfrm>
            <a:off x="480503" y="4150597"/>
            <a:ext cx="8164830" cy="434340"/>
            <a:chOff x="317500" y="317500"/>
            <a:chExt cx="8164830" cy="434340"/>
          </a:xfrm>
        </p:grpSpPr>
        <p:pic>
          <p:nvPicPr>
            <p:cNvPr id="37" name="PFE element 112">
              <a:extLst>
                <a:ext uri="{FF2B5EF4-FFF2-40B4-BE49-F238E27FC236}">
                  <a16:creationId xmlns:a16="http://schemas.microsoft.com/office/drawing/2014/main" id="{A33E5488-35D2-F147-8E12-E2022550CECE}"/>
                </a:ext>
              </a:extLst>
            </p:cNvPr>
            <p:cNvPicPr>
              <a:picLocks/>
            </p:cNvPicPr>
            <p:nvPr/>
          </p:nvPicPr>
          <p:blipFill>
            <a:blip r:embed="rId8"/>
            <a:stretch>
              <a:fillRect/>
            </a:stretch>
          </p:blipFill>
          <p:spPr>
            <a:xfrm>
              <a:off x="317500" y="317500"/>
              <a:ext cx="8164830" cy="434340"/>
            </a:xfrm>
            <a:prstGeom prst="rect">
              <a:avLst/>
            </a:prstGeom>
          </p:spPr>
        </p:pic>
        <p:sp>
          <p:nvSpPr>
            <p:cNvPr id="38" name="Shape_187">
              <a:extLst>
                <a:ext uri="{FF2B5EF4-FFF2-40B4-BE49-F238E27FC236}">
                  <a16:creationId xmlns:a16="http://schemas.microsoft.com/office/drawing/2014/main" id="{7D11BB16-46E3-EB4B-BF40-8811ECF3E599}"/>
                </a:ext>
              </a:extLst>
            </p:cNvPr>
            <p:cNvSpPr/>
            <p:nvPr/>
          </p:nvSpPr>
          <p:spPr>
            <a:xfrm>
              <a:off x="317500" y="317500"/>
              <a:ext cx="8164830" cy="43434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pfehide113" hidden="1">
            <a:extLst>
              <a:ext uri="{FF2B5EF4-FFF2-40B4-BE49-F238E27FC236}">
                <a16:creationId xmlns:a16="http://schemas.microsoft.com/office/drawing/2014/main" id="{8CC88627-1D28-F641-B418-D537CC32E8DD}"/>
              </a:ext>
            </a:extLst>
          </p:cNvPr>
          <p:cNvSpPr/>
          <p:nvPr/>
        </p:nvSpPr>
        <p:spPr>
          <a:xfrm>
            <a:off x="480503" y="4564405"/>
            <a:ext cx="8173079" cy="422715"/>
          </a:xfrm>
          <a:prstGeom prst="rect">
            <a:avLst/>
          </a:prstGeom>
          <a:solidFill>
            <a:schemeClr val="accent1"/>
          </a:solidFill>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ts val="2200"/>
              </a:lnSpc>
              <a:spcAft>
                <a:spcPts val="900"/>
              </a:spcAft>
              <a:buClr>
                <a:srgbClr val="00A78E"/>
              </a:buClr>
              <a:buSzPct val="110000"/>
              <a:buFont typeface="Wingdings" pitchFamily="2" charset="2"/>
              <a:buChar char="ü"/>
            </a:pPr>
            <a:r>
              <a:rPr lang="en-US" sz="1600" dirty="0">
                <a:latin typeface="Helvetica Neue" panose="02000503000000020004" pitchFamily="2" charset="0"/>
              </a:rPr>
              <a:t>Opioids mimic endorphins and can provide a feeling of euphoria.</a:t>
            </a:r>
          </a:p>
        </p:txBody>
      </p:sp>
      <p:grpSp>
        <p:nvGrpSpPr>
          <p:cNvPr id="43" name="Group 42">
            <a:extLst>
              <a:ext uri="{FF2B5EF4-FFF2-40B4-BE49-F238E27FC236}">
                <a16:creationId xmlns:a16="http://schemas.microsoft.com/office/drawing/2014/main" id="{56F20BE1-8CA1-B047-84AB-AF9FE64C1649}"/>
              </a:ext>
            </a:extLst>
          </p:cNvPr>
          <p:cNvGrpSpPr/>
          <p:nvPr/>
        </p:nvGrpSpPr>
        <p:grpSpPr>
          <a:xfrm>
            <a:off x="480503" y="4558593"/>
            <a:ext cx="8164830" cy="434340"/>
            <a:chOff x="317500" y="317500"/>
            <a:chExt cx="8164830" cy="434340"/>
          </a:xfrm>
        </p:grpSpPr>
        <p:pic>
          <p:nvPicPr>
            <p:cNvPr id="41" name="PFE element 113">
              <a:extLst>
                <a:ext uri="{FF2B5EF4-FFF2-40B4-BE49-F238E27FC236}">
                  <a16:creationId xmlns:a16="http://schemas.microsoft.com/office/drawing/2014/main" id="{96CBD1EB-883C-CF46-BEE4-87BCBC880D6B}"/>
                </a:ext>
              </a:extLst>
            </p:cNvPr>
            <p:cNvPicPr>
              <a:picLocks/>
            </p:cNvPicPr>
            <p:nvPr/>
          </p:nvPicPr>
          <p:blipFill>
            <a:blip r:embed="rId9"/>
            <a:stretch>
              <a:fillRect/>
            </a:stretch>
          </p:blipFill>
          <p:spPr>
            <a:xfrm>
              <a:off x="317500" y="317500"/>
              <a:ext cx="8164830" cy="434340"/>
            </a:xfrm>
            <a:prstGeom prst="rect">
              <a:avLst/>
            </a:prstGeom>
          </p:spPr>
        </p:pic>
        <p:sp>
          <p:nvSpPr>
            <p:cNvPr id="42" name="Shape_188">
              <a:extLst>
                <a:ext uri="{FF2B5EF4-FFF2-40B4-BE49-F238E27FC236}">
                  <a16:creationId xmlns:a16="http://schemas.microsoft.com/office/drawing/2014/main" id="{CFA0001D-2B8D-A84C-8137-3102CE74178A}"/>
                </a:ext>
              </a:extLst>
            </p:cNvPr>
            <p:cNvSpPr/>
            <p:nvPr/>
          </p:nvSpPr>
          <p:spPr>
            <a:xfrm>
              <a:off x="317500" y="317500"/>
              <a:ext cx="8164830" cy="43434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pfehide114" hidden="1">
            <a:extLst>
              <a:ext uri="{FF2B5EF4-FFF2-40B4-BE49-F238E27FC236}">
                <a16:creationId xmlns:a16="http://schemas.microsoft.com/office/drawing/2014/main" id="{09FA80CF-70B9-394B-9A5B-6CF1EA49425C}"/>
              </a:ext>
            </a:extLst>
          </p:cNvPr>
          <p:cNvSpPr/>
          <p:nvPr/>
        </p:nvSpPr>
        <p:spPr>
          <a:xfrm>
            <a:off x="480503" y="4972402"/>
            <a:ext cx="8173079" cy="678862"/>
          </a:xfrm>
          <a:prstGeom prst="rect">
            <a:avLst/>
          </a:prstGeom>
          <a:solidFill>
            <a:schemeClr val="accent1"/>
          </a:solidFill>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ts val="2200"/>
              </a:lnSpc>
              <a:spcAft>
                <a:spcPts val="900"/>
              </a:spcAft>
              <a:buClr>
                <a:srgbClr val="00A78E"/>
              </a:buClr>
              <a:buSzPct val="110000"/>
              <a:buFont typeface="Wingdings" pitchFamily="2" charset="2"/>
              <a:buChar char="ü"/>
            </a:pPr>
            <a:r>
              <a:rPr lang="en-US" sz="1600" dirty="0">
                <a:latin typeface="Helvetica Neue" panose="02000503000000020004" pitchFamily="2" charset="0"/>
              </a:rPr>
              <a:t>Opioids bind to receptors in the brain to block pain messages from the nervous system.</a:t>
            </a:r>
          </a:p>
        </p:txBody>
      </p:sp>
      <p:grpSp>
        <p:nvGrpSpPr>
          <p:cNvPr id="47" name="Group 46">
            <a:extLst>
              <a:ext uri="{FF2B5EF4-FFF2-40B4-BE49-F238E27FC236}">
                <a16:creationId xmlns:a16="http://schemas.microsoft.com/office/drawing/2014/main" id="{8F5F21D6-C4FA-0944-8FA3-F1D5D63ABA68}"/>
              </a:ext>
            </a:extLst>
          </p:cNvPr>
          <p:cNvGrpSpPr/>
          <p:nvPr/>
        </p:nvGrpSpPr>
        <p:grpSpPr>
          <a:xfrm>
            <a:off x="480503" y="4971324"/>
            <a:ext cx="8164830" cy="681018"/>
            <a:chOff x="317500" y="317500"/>
            <a:chExt cx="8164830" cy="681018"/>
          </a:xfrm>
        </p:grpSpPr>
        <p:pic>
          <p:nvPicPr>
            <p:cNvPr id="45" name="PFE element 114">
              <a:extLst>
                <a:ext uri="{FF2B5EF4-FFF2-40B4-BE49-F238E27FC236}">
                  <a16:creationId xmlns:a16="http://schemas.microsoft.com/office/drawing/2014/main" id="{3EAB75E5-86AB-1948-9352-952161D97897}"/>
                </a:ext>
              </a:extLst>
            </p:cNvPr>
            <p:cNvPicPr>
              <a:picLocks/>
            </p:cNvPicPr>
            <p:nvPr/>
          </p:nvPicPr>
          <p:blipFill>
            <a:blip r:embed="rId10"/>
            <a:stretch>
              <a:fillRect/>
            </a:stretch>
          </p:blipFill>
          <p:spPr>
            <a:xfrm>
              <a:off x="317500" y="317500"/>
              <a:ext cx="8164830" cy="681018"/>
            </a:xfrm>
            <a:prstGeom prst="rect">
              <a:avLst/>
            </a:prstGeom>
          </p:spPr>
        </p:pic>
        <p:sp>
          <p:nvSpPr>
            <p:cNvPr id="46" name="Shape_189">
              <a:extLst>
                <a:ext uri="{FF2B5EF4-FFF2-40B4-BE49-F238E27FC236}">
                  <a16:creationId xmlns:a16="http://schemas.microsoft.com/office/drawing/2014/main" id="{D7B8A72E-5880-AB46-AE39-ABA20A3B786F}"/>
                </a:ext>
              </a:extLst>
            </p:cNvPr>
            <p:cNvSpPr/>
            <p:nvPr/>
          </p:nvSpPr>
          <p:spPr>
            <a:xfrm>
              <a:off x="317500" y="317500"/>
              <a:ext cx="8164830" cy="681018"/>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46450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5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fade">
                                      <p:cBhvr>
                                        <p:cTn id="3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build="p"/>
      <p:bldP spid="11" grpId="0" build="p"/>
      <p:bldP spid="12" grpId="0" build="p"/>
      <p:bldP spid="13" grpId="0" build="p"/>
      <p:bldP spid="14" grpId="0" build="p"/>
      <p:bldP spid="1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FE element 115">
            <a:extLst>
              <a:ext uri="{FF2B5EF4-FFF2-40B4-BE49-F238E27FC236}">
                <a16:creationId xmlns:a16="http://schemas.microsoft.com/office/drawing/2014/main" id="{8DB3A8CD-F5E2-C347-865C-E06D7176E4AD}"/>
              </a:ext>
            </a:extLst>
          </p:cNvPr>
          <p:cNvPicPr>
            <a:picLocks/>
          </p:cNvPicPr>
          <p:nvPr/>
        </p:nvPicPr>
        <p:blipFill>
          <a:blip r:embed="rId3"/>
          <a:stretch>
            <a:fillRect/>
          </a:stretch>
        </p:blipFill>
        <p:spPr>
          <a:xfrm>
            <a:off x="487086" y="546360"/>
            <a:ext cx="7886700" cy="524154"/>
          </a:xfrm>
          <a:prstGeom prst="rect">
            <a:avLst/>
          </a:prstGeom>
        </p:spPr>
      </p:pic>
      <p:sp>
        <p:nvSpPr>
          <p:cNvPr id="4" name="pfehide116" hidden="1">
            <a:extLst>
              <a:ext uri="{FF2B5EF4-FFF2-40B4-BE49-F238E27FC236}">
                <a16:creationId xmlns:a16="http://schemas.microsoft.com/office/drawing/2014/main" id="{A8F2F824-F75B-4B4B-9CCC-72A74CC24913}"/>
              </a:ext>
            </a:extLst>
          </p:cNvPr>
          <p:cNvSpPr/>
          <p:nvPr/>
        </p:nvSpPr>
        <p:spPr>
          <a:xfrm>
            <a:off x="487086" y="1217674"/>
            <a:ext cx="7700181" cy="644378"/>
          </a:xfrm>
          <a:prstGeom prst="rect">
            <a:avLst/>
          </a:prstGeom>
          <a:solidFill>
            <a:schemeClr val="accent1"/>
          </a:solidFill>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Aft>
                <a:spcPts val="900"/>
              </a:spcAft>
              <a:buClr>
                <a:srgbClr val="00A78E"/>
              </a:buClr>
              <a:buSzPct val="110000"/>
              <a:buFont typeface="Wingdings" pitchFamily="2" charset="2"/>
              <a:buChar char="ü"/>
            </a:pPr>
            <a:r>
              <a:rPr lang="en-US" sz="1600" dirty="0">
                <a:latin typeface="Helvetica Neue" panose="02000503000000020004" pitchFamily="2" charset="0"/>
              </a:rPr>
              <a:t>It is important to use prescription medication as prescribed. Misusing prescription medications is illegal and dangerous.</a:t>
            </a:r>
          </a:p>
        </p:txBody>
      </p:sp>
      <p:grpSp>
        <p:nvGrpSpPr>
          <p:cNvPr id="20" name="Group 19">
            <a:extLst>
              <a:ext uri="{FF2B5EF4-FFF2-40B4-BE49-F238E27FC236}">
                <a16:creationId xmlns:a16="http://schemas.microsoft.com/office/drawing/2014/main" id="{9E08FC0D-94DC-6A42-9DE1-533D2A9B128B}"/>
              </a:ext>
            </a:extLst>
          </p:cNvPr>
          <p:cNvGrpSpPr/>
          <p:nvPr/>
        </p:nvGrpSpPr>
        <p:grpSpPr>
          <a:xfrm>
            <a:off x="483361" y="1214658"/>
            <a:ext cx="7707630" cy="650410"/>
            <a:chOff x="317500" y="317500"/>
            <a:chExt cx="7707630" cy="650410"/>
          </a:xfrm>
        </p:grpSpPr>
        <p:pic>
          <p:nvPicPr>
            <p:cNvPr id="18" name="PFE element 116">
              <a:extLst>
                <a:ext uri="{FF2B5EF4-FFF2-40B4-BE49-F238E27FC236}">
                  <a16:creationId xmlns:a16="http://schemas.microsoft.com/office/drawing/2014/main" id="{D1D37DFF-AA19-664A-A72D-6514AE00BB60}"/>
                </a:ext>
              </a:extLst>
            </p:cNvPr>
            <p:cNvPicPr>
              <a:picLocks/>
            </p:cNvPicPr>
            <p:nvPr/>
          </p:nvPicPr>
          <p:blipFill>
            <a:blip r:embed="rId4"/>
            <a:stretch>
              <a:fillRect/>
            </a:stretch>
          </p:blipFill>
          <p:spPr>
            <a:xfrm>
              <a:off x="317500" y="317500"/>
              <a:ext cx="7707630" cy="650410"/>
            </a:xfrm>
            <a:prstGeom prst="rect">
              <a:avLst/>
            </a:prstGeom>
          </p:spPr>
        </p:pic>
        <p:sp>
          <p:nvSpPr>
            <p:cNvPr id="19" name="Shape_190">
              <a:extLst>
                <a:ext uri="{FF2B5EF4-FFF2-40B4-BE49-F238E27FC236}">
                  <a16:creationId xmlns:a16="http://schemas.microsoft.com/office/drawing/2014/main" id="{21D3DAF8-8A47-334A-9B4B-EA36F9D4961D}"/>
                </a:ext>
              </a:extLst>
            </p:cNvPr>
            <p:cNvSpPr/>
            <p:nvPr/>
          </p:nvSpPr>
          <p:spPr>
            <a:xfrm>
              <a:off x="317500" y="317500"/>
              <a:ext cx="7707630" cy="65041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pfehide117" hidden="1">
            <a:extLst>
              <a:ext uri="{FF2B5EF4-FFF2-40B4-BE49-F238E27FC236}">
                <a16:creationId xmlns:a16="http://schemas.microsoft.com/office/drawing/2014/main" id="{10AA6C06-D42F-254A-9C99-5915E148CA33}"/>
              </a:ext>
            </a:extLst>
          </p:cNvPr>
          <p:cNvSpPr/>
          <p:nvPr/>
        </p:nvSpPr>
        <p:spPr>
          <a:xfrm>
            <a:off x="487086" y="1826878"/>
            <a:ext cx="7700181" cy="644378"/>
          </a:xfrm>
          <a:prstGeom prst="rect">
            <a:avLst/>
          </a:prstGeom>
          <a:solidFill>
            <a:schemeClr val="accent1"/>
          </a:solidFill>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Aft>
                <a:spcPts val="900"/>
              </a:spcAft>
              <a:buClr>
                <a:srgbClr val="00A78E"/>
              </a:buClr>
              <a:buSzPct val="110000"/>
              <a:buFont typeface="Wingdings" pitchFamily="2" charset="2"/>
              <a:buChar char="ü"/>
            </a:pPr>
            <a:r>
              <a:rPr lang="en-US" sz="1600" dirty="0">
                <a:latin typeface="Helvetica Neue" panose="02000503000000020004" pitchFamily="2" charset="0"/>
              </a:rPr>
              <a:t>Common symptoms of substance misuse can be physical, behavioral, or be displayed in new habits or preoccupations.</a:t>
            </a:r>
          </a:p>
        </p:txBody>
      </p:sp>
      <p:grpSp>
        <p:nvGrpSpPr>
          <p:cNvPr id="24" name="Group 23">
            <a:extLst>
              <a:ext uri="{FF2B5EF4-FFF2-40B4-BE49-F238E27FC236}">
                <a16:creationId xmlns:a16="http://schemas.microsoft.com/office/drawing/2014/main" id="{D91E8A83-1A60-4B49-B576-BF2F0BE68496}"/>
              </a:ext>
            </a:extLst>
          </p:cNvPr>
          <p:cNvGrpSpPr/>
          <p:nvPr/>
        </p:nvGrpSpPr>
        <p:grpSpPr>
          <a:xfrm>
            <a:off x="483361" y="1823862"/>
            <a:ext cx="7707630" cy="650410"/>
            <a:chOff x="317500" y="317500"/>
            <a:chExt cx="7707630" cy="650410"/>
          </a:xfrm>
        </p:grpSpPr>
        <p:pic>
          <p:nvPicPr>
            <p:cNvPr id="22" name="PFE element 117">
              <a:extLst>
                <a:ext uri="{FF2B5EF4-FFF2-40B4-BE49-F238E27FC236}">
                  <a16:creationId xmlns:a16="http://schemas.microsoft.com/office/drawing/2014/main" id="{CFB2B3E4-8B2E-D141-AA03-55721967DB9B}"/>
                </a:ext>
              </a:extLst>
            </p:cNvPr>
            <p:cNvPicPr>
              <a:picLocks/>
            </p:cNvPicPr>
            <p:nvPr/>
          </p:nvPicPr>
          <p:blipFill>
            <a:blip r:embed="rId5"/>
            <a:stretch>
              <a:fillRect/>
            </a:stretch>
          </p:blipFill>
          <p:spPr>
            <a:xfrm>
              <a:off x="317500" y="317500"/>
              <a:ext cx="7707630" cy="650410"/>
            </a:xfrm>
            <a:prstGeom prst="rect">
              <a:avLst/>
            </a:prstGeom>
          </p:spPr>
        </p:pic>
        <p:sp>
          <p:nvSpPr>
            <p:cNvPr id="23" name="Shape_191">
              <a:extLst>
                <a:ext uri="{FF2B5EF4-FFF2-40B4-BE49-F238E27FC236}">
                  <a16:creationId xmlns:a16="http://schemas.microsoft.com/office/drawing/2014/main" id="{A78DB0E0-3526-774C-B204-8659726FF6CE}"/>
                </a:ext>
              </a:extLst>
            </p:cNvPr>
            <p:cNvSpPr/>
            <p:nvPr/>
          </p:nvSpPr>
          <p:spPr>
            <a:xfrm>
              <a:off x="317500" y="317500"/>
              <a:ext cx="7707630" cy="65041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pfehide118" hidden="1">
            <a:extLst>
              <a:ext uri="{FF2B5EF4-FFF2-40B4-BE49-F238E27FC236}">
                <a16:creationId xmlns:a16="http://schemas.microsoft.com/office/drawing/2014/main" id="{352EAA51-F695-DC4B-B1C7-65C07CE8978E}"/>
              </a:ext>
            </a:extLst>
          </p:cNvPr>
          <p:cNvSpPr/>
          <p:nvPr/>
        </p:nvSpPr>
        <p:spPr>
          <a:xfrm>
            <a:off x="487086" y="2436082"/>
            <a:ext cx="7700181" cy="644378"/>
          </a:xfrm>
          <a:prstGeom prst="rect">
            <a:avLst/>
          </a:prstGeom>
          <a:solidFill>
            <a:schemeClr val="accent1"/>
          </a:solidFill>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Aft>
                <a:spcPts val="900"/>
              </a:spcAft>
              <a:buClr>
                <a:srgbClr val="00A78E"/>
              </a:buClr>
              <a:buSzPct val="110000"/>
              <a:buFont typeface="Wingdings" pitchFamily="2" charset="2"/>
              <a:buChar char="ü"/>
            </a:pPr>
            <a:r>
              <a:rPr lang="en-US" sz="1600" dirty="0">
                <a:latin typeface="Helvetica Neue" panose="02000503000000020004" pitchFamily="2" charset="0"/>
              </a:rPr>
              <a:t>Substance misuse can alter brain function. Teen brains are even more at risk since they’re still developing.</a:t>
            </a:r>
          </a:p>
        </p:txBody>
      </p:sp>
      <p:grpSp>
        <p:nvGrpSpPr>
          <p:cNvPr id="28" name="Group 27">
            <a:extLst>
              <a:ext uri="{FF2B5EF4-FFF2-40B4-BE49-F238E27FC236}">
                <a16:creationId xmlns:a16="http://schemas.microsoft.com/office/drawing/2014/main" id="{50B191ED-C506-464E-9B01-8982BBBA9DAF}"/>
              </a:ext>
            </a:extLst>
          </p:cNvPr>
          <p:cNvGrpSpPr/>
          <p:nvPr/>
        </p:nvGrpSpPr>
        <p:grpSpPr>
          <a:xfrm>
            <a:off x="483361" y="2433066"/>
            <a:ext cx="7707630" cy="650410"/>
            <a:chOff x="317500" y="317500"/>
            <a:chExt cx="7707630" cy="650410"/>
          </a:xfrm>
        </p:grpSpPr>
        <p:pic>
          <p:nvPicPr>
            <p:cNvPr id="26" name="PFE element 118">
              <a:extLst>
                <a:ext uri="{FF2B5EF4-FFF2-40B4-BE49-F238E27FC236}">
                  <a16:creationId xmlns:a16="http://schemas.microsoft.com/office/drawing/2014/main" id="{62553FC3-5F7C-CE49-A2C0-0590E9D5D0BB}"/>
                </a:ext>
              </a:extLst>
            </p:cNvPr>
            <p:cNvPicPr>
              <a:picLocks/>
            </p:cNvPicPr>
            <p:nvPr/>
          </p:nvPicPr>
          <p:blipFill>
            <a:blip r:embed="rId6"/>
            <a:stretch>
              <a:fillRect/>
            </a:stretch>
          </p:blipFill>
          <p:spPr>
            <a:xfrm>
              <a:off x="317500" y="317500"/>
              <a:ext cx="7707630" cy="650410"/>
            </a:xfrm>
            <a:prstGeom prst="rect">
              <a:avLst/>
            </a:prstGeom>
          </p:spPr>
        </p:pic>
        <p:sp>
          <p:nvSpPr>
            <p:cNvPr id="27" name="Shape_192">
              <a:extLst>
                <a:ext uri="{FF2B5EF4-FFF2-40B4-BE49-F238E27FC236}">
                  <a16:creationId xmlns:a16="http://schemas.microsoft.com/office/drawing/2014/main" id="{E90B289E-8D5D-FE4A-944F-68A355722D89}"/>
                </a:ext>
              </a:extLst>
            </p:cNvPr>
            <p:cNvSpPr/>
            <p:nvPr/>
          </p:nvSpPr>
          <p:spPr>
            <a:xfrm>
              <a:off x="317500" y="317500"/>
              <a:ext cx="7707630" cy="65041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pfehide119" hidden="1">
            <a:extLst>
              <a:ext uri="{FF2B5EF4-FFF2-40B4-BE49-F238E27FC236}">
                <a16:creationId xmlns:a16="http://schemas.microsoft.com/office/drawing/2014/main" id="{564D0A3A-73AF-3845-A90C-4CED6C3639A5}"/>
              </a:ext>
            </a:extLst>
          </p:cNvPr>
          <p:cNvSpPr/>
          <p:nvPr/>
        </p:nvSpPr>
        <p:spPr>
          <a:xfrm>
            <a:off x="487086" y="3045286"/>
            <a:ext cx="7700181" cy="644378"/>
          </a:xfrm>
          <a:prstGeom prst="rect">
            <a:avLst/>
          </a:prstGeom>
          <a:solidFill>
            <a:schemeClr val="accent1"/>
          </a:solidFill>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Aft>
                <a:spcPts val="900"/>
              </a:spcAft>
              <a:buClr>
                <a:srgbClr val="00A78E"/>
              </a:buClr>
              <a:buSzPct val="110000"/>
              <a:buFont typeface="Wingdings" pitchFamily="2" charset="2"/>
              <a:buChar char="ü"/>
            </a:pPr>
            <a:r>
              <a:rPr lang="en-US" sz="1600" dirty="0">
                <a:latin typeface="Helvetica Neue" panose="02000503000000020004" pitchFamily="2" charset="0"/>
              </a:rPr>
              <a:t>Misusing substances, like prescription opioids, can lead to addiction or </a:t>
            </a:r>
            <a:r>
              <a:rPr lang="en-US" sz="1600">
                <a:latin typeface="Helvetica Neue" panose="02000503000000020004" pitchFamily="2" charset="0"/>
              </a:rPr>
              <a:t>a substance use </a:t>
            </a:r>
            <a:r>
              <a:rPr lang="en-US" sz="1600" dirty="0">
                <a:latin typeface="Helvetica Neue" panose="02000503000000020004" pitchFamily="2" charset="0"/>
              </a:rPr>
              <a:t>d</a:t>
            </a:r>
            <a:r>
              <a:rPr lang="en-US" sz="1600">
                <a:latin typeface="Helvetica Neue" panose="02000503000000020004" pitchFamily="2" charset="0"/>
              </a:rPr>
              <a:t>isorder</a:t>
            </a:r>
            <a:r>
              <a:rPr lang="en-US" sz="1600" dirty="0">
                <a:latin typeface="Helvetica Neue" panose="02000503000000020004" pitchFamily="2" charset="0"/>
              </a:rPr>
              <a:t>.</a:t>
            </a:r>
          </a:p>
        </p:txBody>
      </p:sp>
      <p:grpSp>
        <p:nvGrpSpPr>
          <p:cNvPr id="32" name="Group 31">
            <a:extLst>
              <a:ext uri="{FF2B5EF4-FFF2-40B4-BE49-F238E27FC236}">
                <a16:creationId xmlns:a16="http://schemas.microsoft.com/office/drawing/2014/main" id="{980E7968-574B-EF47-A9EF-17F141C4C677}"/>
              </a:ext>
            </a:extLst>
          </p:cNvPr>
          <p:cNvGrpSpPr/>
          <p:nvPr/>
        </p:nvGrpSpPr>
        <p:grpSpPr>
          <a:xfrm>
            <a:off x="483361" y="3042270"/>
            <a:ext cx="7707630" cy="650410"/>
            <a:chOff x="317500" y="317500"/>
            <a:chExt cx="7707630" cy="650410"/>
          </a:xfrm>
        </p:grpSpPr>
        <p:pic>
          <p:nvPicPr>
            <p:cNvPr id="30" name="PFE element 119">
              <a:extLst>
                <a:ext uri="{FF2B5EF4-FFF2-40B4-BE49-F238E27FC236}">
                  <a16:creationId xmlns:a16="http://schemas.microsoft.com/office/drawing/2014/main" id="{F89A3CC8-654E-9747-BE65-9BAB25C5A9E1}"/>
                </a:ext>
              </a:extLst>
            </p:cNvPr>
            <p:cNvPicPr>
              <a:picLocks/>
            </p:cNvPicPr>
            <p:nvPr/>
          </p:nvPicPr>
          <p:blipFill>
            <a:blip r:embed="rId7"/>
            <a:stretch>
              <a:fillRect/>
            </a:stretch>
          </p:blipFill>
          <p:spPr>
            <a:xfrm>
              <a:off x="317500" y="317500"/>
              <a:ext cx="7707630" cy="650410"/>
            </a:xfrm>
            <a:prstGeom prst="rect">
              <a:avLst/>
            </a:prstGeom>
          </p:spPr>
        </p:pic>
        <p:sp>
          <p:nvSpPr>
            <p:cNvPr id="31" name="Shape_193">
              <a:extLst>
                <a:ext uri="{FF2B5EF4-FFF2-40B4-BE49-F238E27FC236}">
                  <a16:creationId xmlns:a16="http://schemas.microsoft.com/office/drawing/2014/main" id="{027811A7-E022-6E44-BA87-3C398FEA8A84}"/>
                </a:ext>
              </a:extLst>
            </p:cNvPr>
            <p:cNvSpPr/>
            <p:nvPr/>
          </p:nvSpPr>
          <p:spPr>
            <a:xfrm>
              <a:off x="317500" y="317500"/>
              <a:ext cx="7707630" cy="65041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pfehide120" hidden="1">
            <a:extLst>
              <a:ext uri="{FF2B5EF4-FFF2-40B4-BE49-F238E27FC236}">
                <a16:creationId xmlns:a16="http://schemas.microsoft.com/office/drawing/2014/main" id="{A79F9B00-88C4-9843-88DE-90F979FB620B}"/>
              </a:ext>
            </a:extLst>
          </p:cNvPr>
          <p:cNvSpPr/>
          <p:nvPr/>
        </p:nvSpPr>
        <p:spPr>
          <a:xfrm>
            <a:off x="487086" y="3654490"/>
            <a:ext cx="7700181" cy="644378"/>
          </a:xfrm>
          <a:prstGeom prst="rect">
            <a:avLst/>
          </a:prstGeom>
          <a:solidFill>
            <a:schemeClr val="accent1"/>
          </a:solidFill>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Aft>
                <a:spcPts val="900"/>
              </a:spcAft>
              <a:buClr>
                <a:srgbClr val="00A78E"/>
              </a:buClr>
              <a:buSzPct val="110000"/>
              <a:buFont typeface="Wingdings" pitchFamily="2" charset="2"/>
              <a:buChar char="ü"/>
            </a:pPr>
            <a:r>
              <a:rPr lang="en-US" sz="1600" dirty="0">
                <a:latin typeface="Helvetica Neue" panose="02000503000000020004" pitchFamily="2" charset="0"/>
              </a:rPr>
              <a:t>Naloxone is a potentially life-saving medication that can stop or reverse the effects of an opioid overdose.</a:t>
            </a:r>
          </a:p>
        </p:txBody>
      </p:sp>
      <p:grpSp>
        <p:nvGrpSpPr>
          <p:cNvPr id="36" name="Group 35">
            <a:extLst>
              <a:ext uri="{FF2B5EF4-FFF2-40B4-BE49-F238E27FC236}">
                <a16:creationId xmlns:a16="http://schemas.microsoft.com/office/drawing/2014/main" id="{4771EDD3-BC3D-4247-B938-FAB557FC7870}"/>
              </a:ext>
            </a:extLst>
          </p:cNvPr>
          <p:cNvGrpSpPr/>
          <p:nvPr/>
        </p:nvGrpSpPr>
        <p:grpSpPr>
          <a:xfrm>
            <a:off x="483361" y="3654490"/>
            <a:ext cx="7707630" cy="638932"/>
            <a:chOff x="317500" y="317500"/>
            <a:chExt cx="7707630" cy="638932"/>
          </a:xfrm>
        </p:grpSpPr>
        <p:pic>
          <p:nvPicPr>
            <p:cNvPr id="34" name="PFE element 120">
              <a:extLst>
                <a:ext uri="{FF2B5EF4-FFF2-40B4-BE49-F238E27FC236}">
                  <a16:creationId xmlns:a16="http://schemas.microsoft.com/office/drawing/2014/main" id="{3182F8BC-630A-6B4D-A03A-F24BAB8AA655}"/>
                </a:ext>
              </a:extLst>
            </p:cNvPr>
            <p:cNvPicPr>
              <a:picLocks/>
            </p:cNvPicPr>
            <p:nvPr/>
          </p:nvPicPr>
          <p:blipFill>
            <a:blip r:embed="rId8"/>
            <a:stretch>
              <a:fillRect/>
            </a:stretch>
          </p:blipFill>
          <p:spPr>
            <a:xfrm>
              <a:off x="317500" y="317500"/>
              <a:ext cx="7707630" cy="638932"/>
            </a:xfrm>
            <a:prstGeom prst="rect">
              <a:avLst/>
            </a:prstGeom>
          </p:spPr>
        </p:pic>
        <p:sp>
          <p:nvSpPr>
            <p:cNvPr id="35" name="Shape_194">
              <a:extLst>
                <a:ext uri="{FF2B5EF4-FFF2-40B4-BE49-F238E27FC236}">
                  <a16:creationId xmlns:a16="http://schemas.microsoft.com/office/drawing/2014/main" id="{DD42961D-73F1-5D44-828A-721BDC55A2A9}"/>
                </a:ext>
              </a:extLst>
            </p:cNvPr>
            <p:cNvSpPr/>
            <p:nvPr/>
          </p:nvSpPr>
          <p:spPr>
            <a:xfrm>
              <a:off x="317500" y="317500"/>
              <a:ext cx="7707630" cy="638932"/>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pfehide121" hidden="1">
            <a:extLst>
              <a:ext uri="{FF2B5EF4-FFF2-40B4-BE49-F238E27FC236}">
                <a16:creationId xmlns:a16="http://schemas.microsoft.com/office/drawing/2014/main" id="{4C985CC3-80BF-324A-B242-89BFF388D94D}"/>
              </a:ext>
            </a:extLst>
          </p:cNvPr>
          <p:cNvSpPr/>
          <p:nvPr/>
        </p:nvSpPr>
        <p:spPr>
          <a:xfrm>
            <a:off x="487086" y="4263694"/>
            <a:ext cx="7700181" cy="644378"/>
          </a:xfrm>
          <a:prstGeom prst="rect">
            <a:avLst/>
          </a:prstGeom>
          <a:solidFill>
            <a:schemeClr val="accent1"/>
          </a:solidFill>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Aft>
                <a:spcPts val="900"/>
              </a:spcAft>
              <a:buClr>
                <a:srgbClr val="00A78E"/>
              </a:buClr>
              <a:buSzPct val="110000"/>
              <a:buFont typeface="Wingdings" pitchFamily="2" charset="2"/>
              <a:buChar char="ü"/>
            </a:pPr>
            <a:r>
              <a:rPr lang="en-US" sz="1600" dirty="0">
                <a:latin typeface="Helvetica Neue" panose="02000503000000020004" pitchFamily="2" charset="0"/>
              </a:rPr>
              <a:t>Good Samaritan Laws protect people who call 911 to get help for a friend, even if they have also been misusing substances.</a:t>
            </a:r>
          </a:p>
        </p:txBody>
      </p:sp>
      <p:grpSp>
        <p:nvGrpSpPr>
          <p:cNvPr id="40" name="Group 39">
            <a:extLst>
              <a:ext uri="{FF2B5EF4-FFF2-40B4-BE49-F238E27FC236}">
                <a16:creationId xmlns:a16="http://schemas.microsoft.com/office/drawing/2014/main" id="{6DC24937-9892-A740-B7B0-72BD6F8EC955}"/>
              </a:ext>
            </a:extLst>
          </p:cNvPr>
          <p:cNvGrpSpPr/>
          <p:nvPr/>
        </p:nvGrpSpPr>
        <p:grpSpPr>
          <a:xfrm>
            <a:off x="483361" y="4263694"/>
            <a:ext cx="7707630" cy="638932"/>
            <a:chOff x="317500" y="317500"/>
            <a:chExt cx="7707630" cy="638932"/>
          </a:xfrm>
        </p:grpSpPr>
        <p:pic>
          <p:nvPicPr>
            <p:cNvPr id="38" name="PFE element 121">
              <a:extLst>
                <a:ext uri="{FF2B5EF4-FFF2-40B4-BE49-F238E27FC236}">
                  <a16:creationId xmlns:a16="http://schemas.microsoft.com/office/drawing/2014/main" id="{7CB3BD26-D94E-3143-8DF3-57FF2A32C58A}"/>
                </a:ext>
              </a:extLst>
            </p:cNvPr>
            <p:cNvPicPr>
              <a:picLocks/>
            </p:cNvPicPr>
            <p:nvPr/>
          </p:nvPicPr>
          <p:blipFill>
            <a:blip r:embed="rId9"/>
            <a:stretch>
              <a:fillRect/>
            </a:stretch>
          </p:blipFill>
          <p:spPr>
            <a:xfrm>
              <a:off x="317500" y="317500"/>
              <a:ext cx="7707630" cy="638932"/>
            </a:xfrm>
            <a:prstGeom prst="rect">
              <a:avLst/>
            </a:prstGeom>
          </p:spPr>
        </p:pic>
        <p:sp>
          <p:nvSpPr>
            <p:cNvPr id="39" name="Shape_195">
              <a:extLst>
                <a:ext uri="{FF2B5EF4-FFF2-40B4-BE49-F238E27FC236}">
                  <a16:creationId xmlns:a16="http://schemas.microsoft.com/office/drawing/2014/main" id="{54964279-DC12-EA40-B4B8-4A7DC32489A1}"/>
                </a:ext>
              </a:extLst>
            </p:cNvPr>
            <p:cNvSpPr/>
            <p:nvPr/>
          </p:nvSpPr>
          <p:spPr>
            <a:xfrm>
              <a:off x="317500" y="317500"/>
              <a:ext cx="7707630" cy="638932"/>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pfehide122" hidden="1">
            <a:extLst>
              <a:ext uri="{FF2B5EF4-FFF2-40B4-BE49-F238E27FC236}">
                <a16:creationId xmlns:a16="http://schemas.microsoft.com/office/drawing/2014/main" id="{24B30489-E922-F847-AE3F-42D69DD884DF}"/>
              </a:ext>
            </a:extLst>
          </p:cNvPr>
          <p:cNvSpPr/>
          <p:nvPr/>
        </p:nvSpPr>
        <p:spPr>
          <a:xfrm>
            <a:off x="487086" y="4872898"/>
            <a:ext cx="7700181" cy="444873"/>
          </a:xfrm>
          <a:prstGeom prst="rect">
            <a:avLst/>
          </a:prstGeom>
          <a:solidFill>
            <a:schemeClr val="accent1"/>
          </a:solidFill>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Aft>
                <a:spcPts val="900"/>
              </a:spcAft>
              <a:buClr>
                <a:srgbClr val="00A78E"/>
              </a:buClr>
              <a:buSzPct val="110000"/>
              <a:buFont typeface="Wingdings" pitchFamily="2" charset="2"/>
              <a:buChar char="ü"/>
            </a:pPr>
            <a:r>
              <a:rPr lang="en-US" sz="1600" dirty="0">
                <a:latin typeface="Helvetica Neue" panose="02000503000000020004" pitchFamily="2" charset="0"/>
              </a:rPr>
              <a:t>The words we use matter! Avoid using stigmatizing language.</a:t>
            </a:r>
          </a:p>
        </p:txBody>
      </p:sp>
      <p:grpSp>
        <p:nvGrpSpPr>
          <p:cNvPr id="44" name="Group 43">
            <a:extLst>
              <a:ext uri="{FF2B5EF4-FFF2-40B4-BE49-F238E27FC236}">
                <a16:creationId xmlns:a16="http://schemas.microsoft.com/office/drawing/2014/main" id="{6A15A191-F3E7-9C46-88D7-5542E98A4E52}"/>
              </a:ext>
            </a:extLst>
          </p:cNvPr>
          <p:cNvGrpSpPr/>
          <p:nvPr/>
        </p:nvGrpSpPr>
        <p:grpSpPr>
          <a:xfrm>
            <a:off x="483361" y="4871517"/>
            <a:ext cx="7707630" cy="447635"/>
            <a:chOff x="317500" y="317500"/>
            <a:chExt cx="7707630" cy="447635"/>
          </a:xfrm>
        </p:grpSpPr>
        <p:pic>
          <p:nvPicPr>
            <p:cNvPr id="42" name="PFE element 122">
              <a:extLst>
                <a:ext uri="{FF2B5EF4-FFF2-40B4-BE49-F238E27FC236}">
                  <a16:creationId xmlns:a16="http://schemas.microsoft.com/office/drawing/2014/main" id="{5A505D69-F668-2E4D-B4E5-CB88B3B2CB5A}"/>
                </a:ext>
              </a:extLst>
            </p:cNvPr>
            <p:cNvPicPr>
              <a:picLocks/>
            </p:cNvPicPr>
            <p:nvPr/>
          </p:nvPicPr>
          <p:blipFill>
            <a:blip r:embed="rId10"/>
            <a:stretch>
              <a:fillRect/>
            </a:stretch>
          </p:blipFill>
          <p:spPr>
            <a:xfrm>
              <a:off x="317500" y="317500"/>
              <a:ext cx="7707630" cy="447635"/>
            </a:xfrm>
            <a:prstGeom prst="rect">
              <a:avLst/>
            </a:prstGeom>
          </p:spPr>
        </p:pic>
        <p:sp>
          <p:nvSpPr>
            <p:cNvPr id="43" name="Shape_196">
              <a:extLst>
                <a:ext uri="{FF2B5EF4-FFF2-40B4-BE49-F238E27FC236}">
                  <a16:creationId xmlns:a16="http://schemas.microsoft.com/office/drawing/2014/main" id="{26DFF940-B6B4-A14E-8658-E22BD7A90CF8}"/>
                </a:ext>
              </a:extLst>
            </p:cNvPr>
            <p:cNvSpPr/>
            <p:nvPr/>
          </p:nvSpPr>
          <p:spPr>
            <a:xfrm>
              <a:off x="317500" y="317500"/>
              <a:ext cx="7707630" cy="447635"/>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pfehide123" hidden="1">
            <a:extLst>
              <a:ext uri="{FF2B5EF4-FFF2-40B4-BE49-F238E27FC236}">
                <a16:creationId xmlns:a16="http://schemas.microsoft.com/office/drawing/2014/main" id="{9E87354B-516A-6A46-B042-359A12648740}"/>
              </a:ext>
            </a:extLst>
          </p:cNvPr>
          <p:cNvSpPr/>
          <p:nvPr/>
        </p:nvSpPr>
        <p:spPr>
          <a:xfrm>
            <a:off x="487086" y="5282595"/>
            <a:ext cx="7700181" cy="644378"/>
          </a:xfrm>
          <a:prstGeom prst="rect">
            <a:avLst/>
          </a:prstGeom>
          <a:solidFill>
            <a:schemeClr val="accent1"/>
          </a:solidFill>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Aft>
                <a:spcPts val="900"/>
              </a:spcAft>
              <a:buClr>
                <a:srgbClr val="00A78E"/>
              </a:buClr>
              <a:buSzPct val="110000"/>
              <a:buFont typeface="Wingdings" pitchFamily="2" charset="2"/>
              <a:buChar char="ü"/>
            </a:pPr>
            <a:r>
              <a:rPr lang="en-US" sz="1600" dirty="0">
                <a:latin typeface="Helvetica Neue" panose="02000503000000020004" pitchFamily="2" charset="0"/>
              </a:rPr>
              <a:t>Seek guidance from a trusted adult if you have questions or need help. "Human Resources” can include parents, teachers, doctors, coaches, etc.</a:t>
            </a:r>
          </a:p>
        </p:txBody>
      </p:sp>
      <p:grpSp>
        <p:nvGrpSpPr>
          <p:cNvPr id="48" name="Group 47">
            <a:extLst>
              <a:ext uri="{FF2B5EF4-FFF2-40B4-BE49-F238E27FC236}">
                <a16:creationId xmlns:a16="http://schemas.microsoft.com/office/drawing/2014/main" id="{767E703E-5C4B-844C-A926-B1B5E9C597C6}"/>
              </a:ext>
            </a:extLst>
          </p:cNvPr>
          <p:cNvGrpSpPr/>
          <p:nvPr/>
        </p:nvGrpSpPr>
        <p:grpSpPr>
          <a:xfrm>
            <a:off x="483361" y="5279029"/>
            <a:ext cx="7707630" cy="651510"/>
            <a:chOff x="317500" y="317500"/>
            <a:chExt cx="7707630" cy="651510"/>
          </a:xfrm>
        </p:grpSpPr>
        <p:pic>
          <p:nvPicPr>
            <p:cNvPr id="46" name="PFE element 123">
              <a:extLst>
                <a:ext uri="{FF2B5EF4-FFF2-40B4-BE49-F238E27FC236}">
                  <a16:creationId xmlns:a16="http://schemas.microsoft.com/office/drawing/2014/main" id="{4DC50958-A2E4-694B-9895-EFF5F328630B}"/>
                </a:ext>
              </a:extLst>
            </p:cNvPr>
            <p:cNvPicPr>
              <a:picLocks/>
            </p:cNvPicPr>
            <p:nvPr/>
          </p:nvPicPr>
          <p:blipFill>
            <a:blip r:embed="rId11"/>
            <a:stretch>
              <a:fillRect/>
            </a:stretch>
          </p:blipFill>
          <p:spPr>
            <a:xfrm>
              <a:off x="317500" y="317500"/>
              <a:ext cx="7707630" cy="651510"/>
            </a:xfrm>
            <a:prstGeom prst="rect">
              <a:avLst/>
            </a:prstGeom>
          </p:spPr>
        </p:pic>
        <p:sp>
          <p:nvSpPr>
            <p:cNvPr id="47" name="Shape_197">
              <a:extLst>
                <a:ext uri="{FF2B5EF4-FFF2-40B4-BE49-F238E27FC236}">
                  <a16:creationId xmlns:a16="http://schemas.microsoft.com/office/drawing/2014/main" id="{6268F056-B766-0C4D-95D4-E3976EF5606C}"/>
                </a:ext>
              </a:extLst>
            </p:cNvPr>
            <p:cNvSpPr/>
            <p:nvPr/>
          </p:nvSpPr>
          <p:spPr>
            <a:xfrm>
              <a:off x="317500" y="317500"/>
              <a:ext cx="7707630" cy="65151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01118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500"/>
                                        <p:tgtEl>
                                          <p:spTgt spid="4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fade">
                                      <p:cBhvr>
                                        <p:cTn id="4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6" grpId="0" build="p"/>
      <p:bldP spid="7" grpId="0" build="p"/>
      <p:bldP spid="8" grpId="0" build="p"/>
      <p:bldP spid="9" grpId="0" build="p"/>
      <p:bldP spid="10" grpId="0" build="p"/>
      <p:bldP spid="11"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FE element 124">
            <a:extLst>
              <a:ext uri="{FF2B5EF4-FFF2-40B4-BE49-F238E27FC236}">
                <a16:creationId xmlns:a16="http://schemas.microsoft.com/office/drawing/2014/main" id="{ED4ECBB9-5314-D64E-AF92-840281FFEE6E}"/>
              </a:ext>
            </a:extLst>
          </p:cNvPr>
          <p:cNvPicPr>
            <a:picLocks/>
          </p:cNvPicPr>
          <p:nvPr/>
        </p:nvPicPr>
        <p:blipFill>
          <a:blip r:embed="rId3"/>
          <a:stretch>
            <a:fillRect/>
          </a:stretch>
        </p:blipFill>
        <p:spPr>
          <a:xfrm>
            <a:off x="487086" y="546360"/>
            <a:ext cx="7886700" cy="524154"/>
          </a:xfrm>
          <a:prstGeom prst="rect">
            <a:avLst/>
          </a:prstGeom>
        </p:spPr>
      </p:pic>
      <p:pic>
        <p:nvPicPr>
          <p:cNvPr id="20" name="PFE element 125">
            <a:extLst>
              <a:ext uri="{FF2B5EF4-FFF2-40B4-BE49-F238E27FC236}">
                <a16:creationId xmlns:a16="http://schemas.microsoft.com/office/drawing/2014/main" id="{DA350B58-BEB0-C14A-83E4-613C789CFCE5}"/>
              </a:ext>
            </a:extLst>
          </p:cNvPr>
          <p:cNvPicPr>
            <a:picLocks/>
          </p:cNvPicPr>
          <p:nvPr/>
        </p:nvPicPr>
        <p:blipFill>
          <a:blip r:embed="rId4"/>
          <a:stretch>
            <a:fillRect/>
          </a:stretch>
        </p:blipFill>
        <p:spPr>
          <a:xfrm>
            <a:off x="484575" y="1290918"/>
            <a:ext cx="8054340" cy="1474470"/>
          </a:xfrm>
          <a:prstGeom prst="rect">
            <a:avLst/>
          </a:prstGeom>
        </p:spPr>
      </p:pic>
      <p:pic>
        <p:nvPicPr>
          <p:cNvPr id="22" name="PFE element 126">
            <a:extLst>
              <a:ext uri="{FF2B5EF4-FFF2-40B4-BE49-F238E27FC236}">
                <a16:creationId xmlns:a16="http://schemas.microsoft.com/office/drawing/2014/main" id="{81E168A6-90BB-2E4B-888D-EF788118CD18}"/>
              </a:ext>
            </a:extLst>
          </p:cNvPr>
          <p:cNvPicPr>
            <a:picLocks/>
          </p:cNvPicPr>
          <p:nvPr/>
        </p:nvPicPr>
        <p:blipFill>
          <a:blip r:embed="rId5"/>
          <a:stretch>
            <a:fillRect/>
          </a:stretch>
        </p:blipFill>
        <p:spPr>
          <a:xfrm>
            <a:off x="483948" y="3081614"/>
            <a:ext cx="1996440" cy="332857"/>
          </a:xfrm>
          <a:prstGeom prst="rect">
            <a:avLst/>
          </a:prstGeom>
        </p:spPr>
      </p:pic>
      <p:pic>
        <p:nvPicPr>
          <p:cNvPr id="24" name="PFE element 127">
            <a:extLst>
              <a:ext uri="{FF2B5EF4-FFF2-40B4-BE49-F238E27FC236}">
                <a16:creationId xmlns:a16="http://schemas.microsoft.com/office/drawing/2014/main" id="{31B7C929-6C41-E845-B26B-031EA73DE692}"/>
              </a:ext>
            </a:extLst>
          </p:cNvPr>
          <p:cNvPicPr>
            <a:picLocks/>
          </p:cNvPicPr>
          <p:nvPr/>
        </p:nvPicPr>
        <p:blipFill>
          <a:blip r:embed="rId6"/>
          <a:stretch>
            <a:fillRect/>
          </a:stretch>
        </p:blipFill>
        <p:spPr>
          <a:xfrm>
            <a:off x="3444750" y="5417338"/>
            <a:ext cx="1992630" cy="459113"/>
          </a:xfrm>
          <a:prstGeom prst="rect">
            <a:avLst/>
          </a:prstGeom>
        </p:spPr>
      </p:pic>
      <p:pic>
        <p:nvPicPr>
          <p:cNvPr id="26" name="PFE element 128">
            <a:extLst>
              <a:ext uri="{FF2B5EF4-FFF2-40B4-BE49-F238E27FC236}">
                <a16:creationId xmlns:a16="http://schemas.microsoft.com/office/drawing/2014/main" id="{BE9F81D1-7BF9-4C46-B16F-7132E420F99F}"/>
              </a:ext>
            </a:extLst>
          </p:cNvPr>
          <p:cNvPicPr>
            <a:picLocks/>
          </p:cNvPicPr>
          <p:nvPr/>
        </p:nvPicPr>
        <p:blipFill>
          <a:blip r:embed="rId7"/>
          <a:stretch>
            <a:fillRect/>
          </a:stretch>
        </p:blipFill>
        <p:spPr>
          <a:xfrm>
            <a:off x="5280169" y="5417338"/>
            <a:ext cx="3596640" cy="636270"/>
          </a:xfrm>
          <a:prstGeom prst="rect">
            <a:avLst/>
          </a:prstGeom>
        </p:spPr>
      </p:pic>
      <p:pic>
        <p:nvPicPr>
          <p:cNvPr id="28" name="PFE element 129">
            <a:extLst>
              <a:ext uri="{FF2B5EF4-FFF2-40B4-BE49-F238E27FC236}">
                <a16:creationId xmlns:a16="http://schemas.microsoft.com/office/drawing/2014/main" id="{42F1759B-24E3-A848-A9C7-FC1E50D78D3D}"/>
              </a:ext>
            </a:extLst>
          </p:cNvPr>
          <p:cNvPicPr>
            <a:picLocks/>
          </p:cNvPicPr>
          <p:nvPr/>
        </p:nvPicPr>
        <p:blipFill>
          <a:blip r:embed="rId8"/>
          <a:stretch>
            <a:fillRect/>
          </a:stretch>
        </p:blipFill>
        <p:spPr>
          <a:xfrm>
            <a:off x="847902" y="5417338"/>
            <a:ext cx="1985010" cy="459113"/>
          </a:xfrm>
          <a:prstGeom prst="rect">
            <a:avLst/>
          </a:prstGeom>
        </p:spPr>
      </p:pic>
      <p:pic>
        <p:nvPicPr>
          <p:cNvPr id="10" name="Picture 9">
            <a:extLst>
              <a:ext uri="{FF2B5EF4-FFF2-40B4-BE49-F238E27FC236}">
                <a16:creationId xmlns:a16="http://schemas.microsoft.com/office/drawing/2014/main" id="{661DF6BA-6CE1-0C48-A968-F6CB6FD8BA36}"/>
              </a:ext>
            </a:extLst>
          </p:cNvPr>
          <p:cNvPicPr>
            <a:picLocks noChangeAspect="1"/>
          </p:cNvPicPr>
          <p:nvPr/>
        </p:nvPicPr>
        <p:blipFill>
          <a:blip r:embed="rId9"/>
          <a:stretch>
            <a:fillRect/>
          </a:stretch>
        </p:blipFill>
        <p:spPr>
          <a:xfrm>
            <a:off x="3751841" y="3603915"/>
            <a:ext cx="1497270" cy="1753944"/>
          </a:xfrm>
          <a:prstGeom prst="rect">
            <a:avLst/>
          </a:prstGeom>
        </p:spPr>
      </p:pic>
      <p:pic>
        <p:nvPicPr>
          <p:cNvPr id="13" name="Picture 12">
            <a:extLst>
              <a:ext uri="{FF2B5EF4-FFF2-40B4-BE49-F238E27FC236}">
                <a16:creationId xmlns:a16="http://schemas.microsoft.com/office/drawing/2014/main" id="{7D9AC3EC-1D66-794E-9ED3-4DAC675B4E35}"/>
              </a:ext>
            </a:extLst>
          </p:cNvPr>
          <p:cNvPicPr>
            <a:picLocks noChangeAspect="1"/>
          </p:cNvPicPr>
          <p:nvPr/>
        </p:nvPicPr>
        <p:blipFill>
          <a:blip r:embed="rId10"/>
          <a:stretch>
            <a:fillRect/>
          </a:stretch>
        </p:blipFill>
        <p:spPr>
          <a:xfrm>
            <a:off x="550526" y="3644315"/>
            <a:ext cx="2584917" cy="1619881"/>
          </a:xfrm>
          <a:prstGeom prst="rect">
            <a:avLst/>
          </a:prstGeom>
        </p:spPr>
      </p:pic>
      <p:pic>
        <p:nvPicPr>
          <p:cNvPr id="30" name="PFE element 132">
            <a:extLst>
              <a:ext uri="{FF2B5EF4-FFF2-40B4-BE49-F238E27FC236}">
                <a16:creationId xmlns:a16="http://schemas.microsoft.com/office/drawing/2014/main" id="{4050CC18-73A4-C240-9B54-C1512F9B412E}"/>
              </a:ext>
            </a:extLst>
          </p:cNvPr>
          <p:cNvPicPr>
            <a:picLocks/>
          </p:cNvPicPr>
          <p:nvPr/>
        </p:nvPicPr>
        <p:blipFill>
          <a:blip r:embed="rId11"/>
          <a:stretch>
            <a:fillRect/>
          </a:stretch>
        </p:blipFill>
        <p:spPr>
          <a:xfrm>
            <a:off x="6312593" y="3482732"/>
            <a:ext cx="1737360" cy="1828800"/>
          </a:xfrm>
          <a:prstGeom prst="rect">
            <a:avLst/>
          </a:prstGeom>
        </p:spPr>
      </p:pic>
    </p:spTree>
    <p:extLst>
      <p:ext uri="{BB962C8B-B14F-4D97-AF65-F5344CB8AC3E}">
        <p14:creationId xmlns:p14="http://schemas.microsoft.com/office/powerpoint/2010/main" val="15609239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FE element 5">
            <a:extLst>
              <a:ext uri="{FF2B5EF4-FFF2-40B4-BE49-F238E27FC236}">
                <a16:creationId xmlns:a16="http://schemas.microsoft.com/office/drawing/2014/main" id="{DB753FAF-47D8-D648-9978-08A9E204F008}"/>
              </a:ext>
            </a:extLst>
          </p:cNvPr>
          <p:cNvPicPr>
            <a:picLocks/>
          </p:cNvPicPr>
          <p:nvPr/>
        </p:nvPicPr>
        <p:blipFill>
          <a:blip r:embed="rId3"/>
          <a:stretch>
            <a:fillRect/>
          </a:stretch>
        </p:blipFill>
        <p:spPr>
          <a:xfrm>
            <a:off x="487086" y="546360"/>
            <a:ext cx="7886700" cy="524154"/>
          </a:xfrm>
          <a:prstGeom prst="rect">
            <a:avLst/>
          </a:prstGeom>
        </p:spPr>
      </p:pic>
      <p:pic>
        <p:nvPicPr>
          <p:cNvPr id="14" name="PFE element 6">
            <a:extLst>
              <a:ext uri="{FF2B5EF4-FFF2-40B4-BE49-F238E27FC236}">
                <a16:creationId xmlns:a16="http://schemas.microsoft.com/office/drawing/2014/main" id="{BB5AA552-23DA-204E-8687-52EAE52012F7}"/>
              </a:ext>
            </a:extLst>
          </p:cNvPr>
          <p:cNvPicPr>
            <a:picLocks/>
          </p:cNvPicPr>
          <p:nvPr/>
        </p:nvPicPr>
        <p:blipFill>
          <a:blip r:embed="rId4"/>
          <a:stretch>
            <a:fillRect/>
          </a:stretch>
        </p:blipFill>
        <p:spPr>
          <a:xfrm>
            <a:off x="3858249" y="1315220"/>
            <a:ext cx="4914900" cy="1322070"/>
          </a:xfrm>
          <a:prstGeom prst="rect">
            <a:avLst/>
          </a:prstGeom>
        </p:spPr>
      </p:pic>
      <p:sp>
        <p:nvSpPr>
          <p:cNvPr id="4" name="pfehide7" hidden="1">
            <a:extLst>
              <a:ext uri="{FF2B5EF4-FFF2-40B4-BE49-F238E27FC236}">
                <a16:creationId xmlns:a16="http://schemas.microsoft.com/office/drawing/2014/main" id="{91D8CD09-B87C-4B4C-8201-128BEDD57CE3}"/>
              </a:ext>
            </a:extLst>
          </p:cNvPr>
          <p:cNvSpPr txBox="1"/>
          <p:nvPr/>
        </p:nvSpPr>
        <p:spPr>
          <a:xfrm>
            <a:off x="3860378" y="2064623"/>
            <a:ext cx="4397952" cy="1838965"/>
          </a:xfrm>
          <a:prstGeom prst="rect">
            <a:avLst/>
          </a:prstGeom>
          <a:solidFill>
            <a:schemeClr val="accent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spcBef>
                <a:spcPts val="1000"/>
              </a:spcBef>
              <a:spcAft>
                <a:spcPts val="600"/>
              </a:spcAft>
            </a:pPr>
            <a:r>
              <a:rPr lang="en-US" sz="1600" b="1" dirty="0">
                <a:latin typeface="Helvetica Neue" panose="02000503000000020004" pitchFamily="2" charset="0"/>
              </a:rPr>
              <a:t>Nervous System</a:t>
            </a:r>
          </a:p>
          <a:p>
            <a:pPr marL="514350" lvl="1" indent="-292100">
              <a:spcBef>
                <a:spcPts val="500"/>
              </a:spcBef>
              <a:buClr>
                <a:schemeClr val="tx1"/>
              </a:buClr>
              <a:buSzPct val="100000"/>
              <a:buChar char="•"/>
            </a:pPr>
            <a:r>
              <a:rPr lang="en-US" sz="1600" dirty="0">
                <a:latin typeface="Helvetica Neue" panose="02000503000000020004" pitchFamily="2" charset="0"/>
              </a:rPr>
              <a:t>Allows body to react to outside world </a:t>
            </a:r>
          </a:p>
          <a:p>
            <a:pPr marL="514350" lvl="1" indent="-292100">
              <a:spcBef>
                <a:spcPts val="500"/>
              </a:spcBef>
              <a:buClr>
                <a:schemeClr val="tx1"/>
              </a:buClr>
              <a:buSzPct val="100000"/>
              <a:buChar char="•"/>
            </a:pPr>
            <a:r>
              <a:rPr lang="en-US" sz="1600" dirty="0">
                <a:latin typeface="Helvetica Neue" panose="02000503000000020004" pitchFamily="2" charset="0"/>
              </a:rPr>
              <a:t>Controls processes inside our body  </a:t>
            </a:r>
          </a:p>
          <a:p>
            <a:pPr marL="514350" lvl="1" indent="-292100">
              <a:spcBef>
                <a:spcPts val="500"/>
              </a:spcBef>
              <a:buClr>
                <a:schemeClr val="tx1"/>
              </a:buClr>
              <a:buSzPct val="100000"/>
              <a:buChar char="•"/>
            </a:pPr>
            <a:r>
              <a:rPr lang="en-US" sz="1600" dirty="0">
                <a:latin typeface="Helvetica Neue" panose="02000503000000020004" pitchFamily="2" charset="0"/>
              </a:rPr>
              <a:t>Made of over 100 billion nerve cells called neurons </a:t>
            </a:r>
          </a:p>
          <a:p>
            <a:endParaRPr lang="en-US" sz="1600" dirty="0">
              <a:latin typeface="Helvetica Neue" panose="02000503000000020004" pitchFamily="2" charset="0"/>
            </a:endParaRPr>
          </a:p>
        </p:txBody>
      </p:sp>
      <p:grpSp>
        <p:nvGrpSpPr>
          <p:cNvPr id="18" name="Group 17">
            <a:extLst>
              <a:ext uri="{FF2B5EF4-FFF2-40B4-BE49-F238E27FC236}">
                <a16:creationId xmlns:a16="http://schemas.microsoft.com/office/drawing/2014/main" id="{690515F5-1306-6B49-A809-D0C4EE8252A4}"/>
              </a:ext>
            </a:extLst>
          </p:cNvPr>
          <p:cNvGrpSpPr/>
          <p:nvPr/>
        </p:nvGrpSpPr>
        <p:grpSpPr>
          <a:xfrm>
            <a:off x="3860378" y="2064623"/>
            <a:ext cx="4392930" cy="1828800"/>
            <a:chOff x="317500" y="317500"/>
            <a:chExt cx="4392930" cy="1828800"/>
          </a:xfrm>
        </p:grpSpPr>
        <p:pic>
          <p:nvPicPr>
            <p:cNvPr id="16" name="PFE element 7">
              <a:extLst>
                <a:ext uri="{FF2B5EF4-FFF2-40B4-BE49-F238E27FC236}">
                  <a16:creationId xmlns:a16="http://schemas.microsoft.com/office/drawing/2014/main" id="{435EB4B5-A316-9745-86F3-10DD80BE8141}"/>
                </a:ext>
              </a:extLst>
            </p:cNvPr>
            <p:cNvPicPr>
              <a:picLocks/>
            </p:cNvPicPr>
            <p:nvPr/>
          </p:nvPicPr>
          <p:blipFill>
            <a:blip r:embed="rId5"/>
            <a:stretch>
              <a:fillRect/>
            </a:stretch>
          </p:blipFill>
          <p:spPr>
            <a:xfrm>
              <a:off x="317500" y="317500"/>
              <a:ext cx="4392930" cy="1828800"/>
            </a:xfrm>
            <a:prstGeom prst="rect">
              <a:avLst/>
            </a:prstGeom>
          </p:spPr>
        </p:pic>
        <p:sp>
          <p:nvSpPr>
            <p:cNvPr id="17" name="Shape_151">
              <a:extLst>
                <a:ext uri="{FF2B5EF4-FFF2-40B4-BE49-F238E27FC236}">
                  <a16:creationId xmlns:a16="http://schemas.microsoft.com/office/drawing/2014/main" id="{60DB7CB9-1206-3A46-B16B-2A86DD7AC810}"/>
                </a:ext>
              </a:extLst>
            </p:cNvPr>
            <p:cNvSpPr/>
            <p:nvPr/>
          </p:nvSpPr>
          <p:spPr>
            <a:xfrm>
              <a:off x="317500" y="317500"/>
              <a:ext cx="4392930" cy="182880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Google Shape;128;p18">
            <a:extLst>
              <a:ext uri="{FF2B5EF4-FFF2-40B4-BE49-F238E27FC236}">
                <a16:creationId xmlns:a16="http://schemas.microsoft.com/office/drawing/2014/main" id="{6D9949A4-2B14-064C-AD32-048E180CEF0E}"/>
              </a:ext>
            </a:extLst>
          </p:cNvPr>
          <p:cNvPicPr preferRelativeResize="0"/>
          <p:nvPr/>
        </p:nvPicPr>
        <p:blipFill rotWithShape="1">
          <a:blip r:embed="rId6">
            <a:alphaModFix/>
          </a:blip>
          <a:srcRect t="19838" b="13322"/>
          <a:stretch/>
        </p:blipFill>
        <p:spPr>
          <a:xfrm>
            <a:off x="4048795" y="3971532"/>
            <a:ext cx="4209535" cy="1571248"/>
          </a:xfrm>
          <a:prstGeom prst="rect">
            <a:avLst/>
          </a:prstGeom>
          <a:noFill/>
          <a:ln>
            <a:noFill/>
          </a:ln>
        </p:spPr>
      </p:pic>
      <p:pic>
        <p:nvPicPr>
          <p:cNvPr id="10" name="Picture 9" descr="A hand holding a candle  Description automatically generated">
            <a:extLst>
              <a:ext uri="{FF2B5EF4-FFF2-40B4-BE49-F238E27FC236}">
                <a16:creationId xmlns:a16="http://schemas.microsoft.com/office/drawing/2014/main" id="{82BAE95D-25A8-4846-AE7E-794166BC9D40}"/>
              </a:ext>
            </a:extLst>
          </p:cNvPr>
          <p:cNvPicPr>
            <a:picLocks noChangeAspect="1"/>
          </p:cNvPicPr>
          <p:nvPr/>
        </p:nvPicPr>
        <p:blipFill rotWithShape="1">
          <a:blip r:embed="rId7"/>
          <a:srcRect r="13906"/>
          <a:stretch/>
        </p:blipFill>
        <p:spPr>
          <a:xfrm>
            <a:off x="487086" y="1417938"/>
            <a:ext cx="3299339" cy="2553593"/>
          </a:xfrm>
          <a:prstGeom prst="rect">
            <a:avLst/>
          </a:prstGeom>
        </p:spPr>
      </p:pic>
    </p:spTree>
    <p:extLst>
      <p:ext uri="{BB962C8B-B14F-4D97-AF65-F5344CB8AC3E}">
        <p14:creationId xmlns:p14="http://schemas.microsoft.com/office/powerpoint/2010/main" val="3215683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FE element 133">
            <a:extLst>
              <a:ext uri="{FF2B5EF4-FFF2-40B4-BE49-F238E27FC236}">
                <a16:creationId xmlns:a16="http://schemas.microsoft.com/office/drawing/2014/main" id="{63B14E25-15AD-C146-A379-308977396E3F}"/>
              </a:ext>
            </a:extLst>
          </p:cNvPr>
          <p:cNvPicPr>
            <a:picLocks/>
          </p:cNvPicPr>
          <p:nvPr/>
        </p:nvPicPr>
        <p:blipFill>
          <a:blip r:embed="rId5"/>
          <a:stretch>
            <a:fillRect/>
          </a:stretch>
        </p:blipFill>
        <p:spPr>
          <a:xfrm>
            <a:off x="487086" y="546360"/>
            <a:ext cx="7886700" cy="524154"/>
          </a:xfrm>
          <a:prstGeom prst="rect">
            <a:avLst/>
          </a:prstGeom>
        </p:spPr>
      </p:pic>
      <p:pic>
        <p:nvPicPr>
          <p:cNvPr id="17" name="PFE element 134">
            <a:extLst>
              <a:ext uri="{FF2B5EF4-FFF2-40B4-BE49-F238E27FC236}">
                <a16:creationId xmlns:a16="http://schemas.microsoft.com/office/drawing/2014/main" id="{2AE6096D-3DA1-014F-A296-8347DF3F3134}"/>
              </a:ext>
            </a:extLst>
          </p:cNvPr>
          <p:cNvPicPr>
            <a:picLocks/>
          </p:cNvPicPr>
          <p:nvPr/>
        </p:nvPicPr>
        <p:blipFill>
          <a:blip r:embed="rId6"/>
          <a:stretch>
            <a:fillRect/>
          </a:stretch>
        </p:blipFill>
        <p:spPr>
          <a:xfrm>
            <a:off x="486118" y="1305165"/>
            <a:ext cx="6983730" cy="703973"/>
          </a:xfrm>
          <a:prstGeom prst="rect">
            <a:avLst/>
          </a:prstGeom>
        </p:spPr>
      </p:pic>
      <p:sp>
        <p:nvSpPr>
          <p:cNvPr id="6" name="pfehide135" hidden="1">
            <a:extLst>
              <a:ext uri="{FF2B5EF4-FFF2-40B4-BE49-F238E27FC236}">
                <a16:creationId xmlns:a16="http://schemas.microsoft.com/office/drawing/2014/main" id="{BFE6D82E-2280-E647-948B-DB2A6B932D74}"/>
              </a:ext>
            </a:extLst>
          </p:cNvPr>
          <p:cNvSpPr/>
          <p:nvPr/>
        </p:nvSpPr>
        <p:spPr>
          <a:xfrm>
            <a:off x="487086" y="2218709"/>
            <a:ext cx="4572000" cy="1554272"/>
          </a:xfrm>
          <a:prstGeom prst="rect">
            <a:avLst/>
          </a:prstGeom>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US" sz="1600" b="1" dirty="0">
                <a:latin typeface="Helvetica Neue" panose="02000503000000020004" pitchFamily="2" charset="0"/>
              </a:rPr>
              <a:t>The infographic must include these items:</a:t>
            </a:r>
          </a:p>
          <a:p>
            <a:pPr marL="285750" indent="-285750">
              <a:spcAft>
                <a:spcPts val="600"/>
              </a:spcAft>
              <a:buFont typeface="Arial" panose="020B0604020202020204" pitchFamily="34" charset="0"/>
              <a:buChar char="•"/>
            </a:pPr>
            <a:r>
              <a:rPr lang="en-US" sz="1600" dirty="0">
                <a:latin typeface="Helvetica Neue" panose="02000503000000020004" pitchFamily="2" charset="0"/>
              </a:rPr>
              <a:t>How opioids affect the teenage brain</a:t>
            </a:r>
          </a:p>
          <a:p>
            <a:pPr marL="285750" indent="-285750">
              <a:buFont typeface="Arial" panose="020B0604020202020204" pitchFamily="34" charset="0"/>
              <a:buChar char="•"/>
            </a:pPr>
            <a:r>
              <a:rPr lang="en-US" sz="1600" dirty="0">
                <a:latin typeface="Helvetica Neue" panose="02000503000000020004" pitchFamily="2" charset="0"/>
              </a:rPr>
              <a:t>How misuse can lead to substance </a:t>
            </a:r>
            <a:br>
              <a:rPr lang="en-US" sz="1600" dirty="0">
                <a:latin typeface="Helvetica Neue" panose="02000503000000020004" pitchFamily="2" charset="0"/>
              </a:rPr>
            </a:br>
            <a:r>
              <a:rPr lang="en-US" sz="1600" dirty="0">
                <a:latin typeface="Helvetica Neue" panose="02000503000000020004" pitchFamily="2" charset="0"/>
              </a:rPr>
              <a:t>use disorder</a:t>
            </a:r>
          </a:p>
          <a:p>
            <a:pPr marL="285750" indent="-285750">
              <a:buFont typeface="Arial" panose="020B0604020202020204" pitchFamily="34" charset="0"/>
              <a:buChar char="•"/>
            </a:pPr>
            <a:endParaRPr lang="en-US" sz="1600" dirty="0">
              <a:latin typeface="Helvetica Neue" panose="02000503000000020004" pitchFamily="2" charset="0"/>
            </a:endParaRPr>
          </a:p>
        </p:txBody>
      </p:sp>
      <p:grpSp>
        <p:nvGrpSpPr>
          <p:cNvPr id="21" name="Group 20">
            <a:extLst>
              <a:ext uri="{FF2B5EF4-FFF2-40B4-BE49-F238E27FC236}">
                <a16:creationId xmlns:a16="http://schemas.microsoft.com/office/drawing/2014/main" id="{883825BD-CAE9-0C40-951B-4B6E49DA30AC}"/>
              </a:ext>
            </a:extLst>
          </p:cNvPr>
          <p:cNvGrpSpPr/>
          <p:nvPr/>
        </p:nvGrpSpPr>
        <p:grpSpPr>
          <a:xfrm>
            <a:off x="475656" y="2209080"/>
            <a:ext cx="4594860" cy="1573530"/>
            <a:chOff x="317500" y="317500"/>
            <a:chExt cx="4594860" cy="1573530"/>
          </a:xfrm>
        </p:grpSpPr>
        <p:pic>
          <p:nvPicPr>
            <p:cNvPr id="19" name="PFE element 135">
              <a:extLst>
                <a:ext uri="{FF2B5EF4-FFF2-40B4-BE49-F238E27FC236}">
                  <a16:creationId xmlns:a16="http://schemas.microsoft.com/office/drawing/2014/main" id="{96887C77-5729-6B4E-B80C-E4D9305A70E3}"/>
                </a:ext>
              </a:extLst>
            </p:cNvPr>
            <p:cNvPicPr>
              <a:picLocks/>
            </p:cNvPicPr>
            <p:nvPr/>
          </p:nvPicPr>
          <p:blipFill>
            <a:blip r:embed="rId7"/>
            <a:stretch>
              <a:fillRect/>
            </a:stretch>
          </p:blipFill>
          <p:spPr>
            <a:xfrm>
              <a:off x="317500" y="317500"/>
              <a:ext cx="4594860" cy="1573530"/>
            </a:xfrm>
            <a:prstGeom prst="rect">
              <a:avLst/>
            </a:prstGeom>
          </p:spPr>
        </p:pic>
        <p:sp>
          <p:nvSpPr>
            <p:cNvPr id="20" name="Shape_198">
              <a:extLst>
                <a:ext uri="{FF2B5EF4-FFF2-40B4-BE49-F238E27FC236}">
                  <a16:creationId xmlns:a16="http://schemas.microsoft.com/office/drawing/2014/main" id="{B26F5549-1941-2F43-8060-89C5331A43A5}"/>
                </a:ext>
              </a:extLst>
            </p:cNvPr>
            <p:cNvSpPr/>
            <p:nvPr/>
          </p:nvSpPr>
          <p:spPr>
            <a:xfrm>
              <a:off x="317500" y="317500"/>
              <a:ext cx="4594860" cy="157353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FE element 136">
            <a:extLst>
              <a:ext uri="{FF2B5EF4-FFF2-40B4-BE49-F238E27FC236}">
                <a16:creationId xmlns:a16="http://schemas.microsoft.com/office/drawing/2014/main" id="{294CF44E-97FA-B64B-AC78-30C14D1A2802}"/>
              </a:ext>
            </a:extLst>
          </p:cNvPr>
          <p:cNvPicPr>
            <a:picLocks/>
          </p:cNvPicPr>
          <p:nvPr/>
        </p:nvPicPr>
        <p:blipFill>
          <a:blip r:embed="rId8"/>
          <a:stretch>
            <a:fillRect/>
          </a:stretch>
        </p:blipFill>
        <p:spPr>
          <a:xfrm>
            <a:off x="6117985" y="3024680"/>
            <a:ext cx="1676400" cy="280467"/>
          </a:xfrm>
          <a:prstGeom prst="rect">
            <a:avLst/>
          </a:prstGeom>
        </p:spPr>
      </p:pic>
      <p:pic>
        <p:nvPicPr>
          <p:cNvPr id="25" name="PFE element 137">
            <a:extLst>
              <a:ext uri="{FF2B5EF4-FFF2-40B4-BE49-F238E27FC236}">
                <a16:creationId xmlns:a16="http://schemas.microsoft.com/office/drawing/2014/main" id="{F8A0881D-30F0-9545-97BE-11F6B162BFF2}"/>
              </a:ext>
            </a:extLst>
          </p:cNvPr>
          <p:cNvPicPr>
            <a:picLocks/>
          </p:cNvPicPr>
          <p:nvPr/>
        </p:nvPicPr>
        <p:blipFill>
          <a:blip r:embed="rId9"/>
          <a:stretch>
            <a:fillRect/>
          </a:stretch>
        </p:blipFill>
        <p:spPr>
          <a:xfrm>
            <a:off x="6117985" y="5396859"/>
            <a:ext cx="1676400" cy="253573"/>
          </a:xfrm>
          <a:prstGeom prst="rect">
            <a:avLst/>
          </a:prstGeom>
        </p:spPr>
      </p:pic>
      <p:pic>
        <p:nvPicPr>
          <p:cNvPr id="12" name="MS900074799[1].wav">
            <a:hlinkClick r:id="" action="ppaction://media"/>
            <a:extLst>
              <a:ext uri="{FF2B5EF4-FFF2-40B4-BE49-F238E27FC236}">
                <a16:creationId xmlns:a16="http://schemas.microsoft.com/office/drawing/2014/main" id="{48FDDCB1-B123-5F42-A26C-F01E068E1FB9}"/>
              </a:ext>
            </a:extLst>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6832472" y="4095501"/>
            <a:ext cx="244475" cy="244475"/>
          </a:xfrm>
          <a:prstGeom prst="rect">
            <a:avLst/>
          </a:prstGeom>
        </p:spPr>
      </p:pic>
      <p:sp>
        <p:nvSpPr>
          <p:cNvPr id="13" name="Oval 12">
            <a:extLst>
              <a:ext uri="{FF2B5EF4-FFF2-40B4-BE49-F238E27FC236}">
                <a16:creationId xmlns:a16="http://schemas.microsoft.com/office/drawing/2014/main" id="{7B0B2E0F-45A1-5E49-844A-819BFC744588}"/>
              </a:ext>
            </a:extLst>
          </p:cNvPr>
          <p:cNvSpPr/>
          <p:nvPr/>
        </p:nvSpPr>
        <p:spPr>
          <a:xfrm>
            <a:off x="5896368" y="3303413"/>
            <a:ext cx="2052228" cy="205222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FC3982A0-2862-414C-8304-B3F8B2611395}"/>
              </a:ext>
            </a:extLst>
          </p:cNvPr>
          <p:cNvSpPr/>
          <p:nvPr/>
        </p:nvSpPr>
        <p:spPr>
          <a:xfrm>
            <a:off x="5918867" y="3303413"/>
            <a:ext cx="2052228" cy="2052228"/>
          </a:xfrm>
          <a:prstGeom prst="ellipse">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Tree>
    <p:extLst>
      <p:ext uri="{BB962C8B-B14F-4D97-AF65-F5344CB8AC3E}">
        <p14:creationId xmlns:p14="http://schemas.microsoft.com/office/powerpoint/2010/main" val="2187973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heel(1)">
                                      <p:cBhvr>
                                        <p:cTn id="13" dur="60000"/>
                                        <p:tgtEl>
                                          <p:spTgt spid="14"/>
                                        </p:tgtEl>
                                      </p:cBhvr>
                                    </p:animEffect>
                                  </p:childTnLst>
                                </p:cTn>
                              </p:par>
                            </p:childTnLst>
                          </p:cTn>
                        </p:par>
                        <p:par>
                          <p:cTn id="14" fill="hold">
                            <p:stCondLst>
                              <p:cond delay="60000"/>
                            </p:stCondLst>
                            <p:childTnLst>
                              <p:par>
                                <p:cTn id="15" presetID="1" presetClass="mediacall" presetSubtype="0" fill="hold" nodeType="afterEffect">
                                  <p:stCondLst>
                                    <p:cond delay="0"/>
                                  </p:stCondLst>
                                  <p:childTnLst>
                                    <p:cmd type="call" cmd="playFrom(0.0)">
                                      <p:cBhvr>
                                        <p:cTn id="16" dur="2178" fill="hold"/>
                                        <p:tgtEl>
                                          <p:spTgt spid="12"/>
                                        </p:tgtEl>
                                      </p:cBhvr>
                                    </p:cmd>
                                  </p:childTnLst>
                                </p:cTn>
                              </p:par>
                            </p:childTnLst>
                          </p:cTn>
                        </p:par>
                      </p:childTnLst>
                    </p:cTn>
                  </p:par>
                </p:childTnLst>
              </p:cTn>
              <p:nextCondLst>
                <p:cond evt="onClick" delay="0">
                  <p:tgtEl>
                    <p:spTgt spid="13"/>
                  </p:tgtEl>
                </p:cond>
              </p:nextCondLst>
            </p:seq>
            <p:audio>
              <p:cMediaNode>
                <p:cTn id="17"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bldLst>
      <p:bldP spid="6" grpId="0"/>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C0750EB-5028-E94D-BA4A-3175B22E2C33}"/>
              </a:ext>
            </a:extLst>
          </p:cNvPr>
          <p:cNvPicPr>
            <a:picLocks noChangeAspect="1"/>
          </p:cNvPicPr>
          <p:nvPr/>
        </p:nvPicPr>
        <p:blipFill>
          <a:blip r:embed="rId3"/>
          <a:stretch>
            <a:fillRect/>
          </a:stretch>
        </p:blipFill>
        <p:spPr>
          <a:xfrm>
            <a:off x="4671894" y="371673"/>
            <a:ext cx="4204707" cy="5950190"/>
          </a:xfrm>
          <a:prstGeom prst="rect">
            <a:avLst/>
          </a:prstGeom>
        </p:spPr>
      </p:pic>
      <p:pic>
        <p:nvPicPr>
          <p:cNvPr id="11" name="PFE element 11">
            <a:extLst>
              <a:ext uri="{FF2B5EF4-FFF2-40B4-BE49-F238E27FC236}">
                <a16:creationId xmlns:a16="http://schemas.microsoft.com/office/drawing/2014/main" id="{2431CEF0-387C-E74D-AF2B-E69DC2B12CA4}"/>
              </a:ext>
            </a:extLst>
          </p:cNvPr>
          <p:cNvPicPr>
            <a:picLocks/>
          </p:cNvPicPr>
          <p:nvPr/>
        </p:nvPicPr>
        <p:blipFill>
          <a:blip r:embed="rId4"/>
          <a:stretch>
            <a:fillRect/>
          </a:stretch>
        </p:blipFill>
        <p:spPr>
          <a:xfrm>
            <a:off x="487086" y="546360"/>
            <a:ext cx="7886700" cy="524154"/>
          </a:xfrm>
          <a:prstGeom prst="rect">
            <a:avLst/>
          </a:prstGeom>
        </p:spPr>
      </p:pic>
      <p:sp>
        <p:nvSpPr>
          <p:cNvPr id="9" name="pfehide12" hidden="1">
            <a:extLst>
              <a:ext uri="{FF2B5EF4-FFF2-40B4-BE49-F238E27FC236}">
                <a16:creationId xmlns:a16="http://schemas.microsoft.com/office/drawing/2014/main" id="{289F240D-AF98-4A46-AF5E-3AA4F5E414D0}"/>
              </a:ext>
            </a:extLst>
          </p:cNvPr>
          <p:cNvSpPr txBox="1"/>
          <p:nvPr/>
        </p:nvSpPr>
        <p:spPr>
          <a:xfrm>
            <a:off x="487086" y="1672717"/>
            <a:ext cx="4015758" cy="661720"/>
          </a:xfrm>
          <a:prstGeom prst="rect">
            <a:avLst/>
          </a:prstGeom>
          <a:solidFill>
            <a:schemeClr val="accent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spcAft>
                <a:spcPts val="600"/>
              </a:spcAft>
              <a:buFont typeface="Arial" panose="020B0604020202020204" pitchFamily="34" charset="0"/>
              <a:buChar char="•"/>
            </a:pPr>
            <a:r>
              <a:rPr lang="en-US" sz="1600" dirty="0">
                <a:latin typeface="Helvetica Neue" panose="02000503000000020004" pitchFamily="2" charset="0"/>
              </a:rPr>
              <a:t>Includes brain and spinal cord</a:t>
            </a:r>
          </a:p>
          <a:p>
            <a:pPr marL="285750" indent="-285750">
              <a:buFont typeface="Arial" panose="020B0604020202020204" pitchFamily="34" charset="0"/>
              <a:buChar char="•"/>
            </a:pPr>
            <a:r>
              <a:rPr lang="en-US" sz="1600" dirty="0">
                <a:latin typeface="Helvetica Neue" panose="02000503000000020004" pitchFamily="2" charset="0"/>
              </a:rPr>
              <a:t>Responds to sensory information</a:t>
            </a:r>
            <a:endParaRPr lang="en-US" sz="2800" dirty="0">
              <a:latin typeface="Helvetica Neue" panose="02000503000000020004" pitchFamily="2" charset="0"/>
            </a:endParaRPr>
          </a:p>
        </p:txBody>
      </p:sp>
      <p:grpSp>
        <p:nvGrpSpPr>
          <p:cNvPr id="17" name="Group 16">
            <a:extLst>
              <a:ext uri="{FF2B5EF4-FFF2-40B4-BE49-F238E27FC236}">
                <a16:creationId xmlns:a16="http://schemas.microsoft.com/office/drawing/2014/main" id="{C3014EBF-C98E-414C-B935-C25ABE943CB3}"/>
              </a:ext>
            </a:extLst>
          </p:cNvPr>
          <p:cNvGrpSpPr/>
          <p:nvPr/>
        </p:nvGrpSpPr>
        <p:grpSpPr>
          <a:xfrm>
            <a:off x="481380" y="1670720"/>
            <a:ext cx="4027170" cy="665714"/>
            <a:chOff x="317500" y="317500"/>
            <a:chExt cx="4027170" cy="665714"/>
          </a:xfrm>
        </p:grpSpPr>
        <p:pic>
          <p:nvPicPr>
            <p:cNvPr id="15" name="PFE element 12">
              <a:extLst>
                <a:ext uri="{FF2B5EF4-FFF2-40B4-BE49-F238E27FC236}">
                  <a16:creationId xmlns:a16="http://schemas.microsoft.com/office/drawing/2014/main" id="{9675A6B0-52F2-9D40-896A-799DC7880F0D}"/>
                </a:ext>
              </a:extLst>
            </p:cNvPr>
            <p:cNvPicPr>
              <a:picLocks/>
            </p:cNvPicPr>
            <p:nvPr/>
          </p:nvPicPr>
          <p:blipFill>
            <a:blip r:embed="rId5"/>
            <a:stretch>
              <a:fillRect/>
            </a:stretch>
          </p:blipFill>
          <p:spPr>
            <a:xfrm>
              <a:off x="317500" y="317500"/>
              <a:ext cx="4027170" cy="665714"/>
            </a:xfrm>
            <a:prstGeom prst="rect">
              <a:avLst/>
            </a:prstGeom>
          </p:spPr>
        </p:pic>
        <p:sp>
          <p:nvSpPr>
            <p:cNvPr id="16" name="Shape_152">
              <a:extLst>
                <a:ext uri="{FF2B5EF4-FFF2-40B4-BE49-F238E27FC236}">
                  <a16:creationId xmlns:a16="http://schemas.microsoft.com/office/drawing/2014/main" id="{9409C8CC-59BC-354D-9A4B-4F2D8F86FE7E}"/>
                </a:ext>
              </a:extLst>
            </p:cNvPr>
            <p:cNvSpPr/>
            <p:nvPr/>
          </p:nvSpPr>
          <p:spPr>
            <a:xfrm>
              <a:off x="317500" y="317500"/>
              <a:ext cx="4027170" cy="665714"/>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pfehide13" hidden="1">
            <a:extLst>
              <a:ext uri="{FF2B5EF4-FFF2-40B4-BE49-F238E27FC236}">
                <a16:creationId xmlns:a16="http://schemas.microsoft.com/office/drawing/2014/main" id="{F36FFA6A-76BC-7F41-B56E-4EE66C7D9B3A}"/>
              </a:ext>
            </a:extLst>
          </p:cNvPr>
          <p:cNvSpPr/>
          <p:nvPr/>
        </p:nvSpPr>
        <p:spPr>
          <a:xfrm>
            <a:off x="471718" y="2851919"/>
            <a:ext cx="3839025" cy="1154162"/>
          </a:xfrm>
          <a:prstGeom prst="rect">
            <a:avLst/>
          </a:prstGeom>
          <a:solidFill>
            <a:schemeClr val="accent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spcAft>
                <a:spcPts val="600"/>
              </a:spcAft>
              <a:buFont typeface="Arial" panose="020B0604020202020204" pitchFamily="34" charset="0"/>
              <a:buChar char="•"/>
            </a:pPr>
            <a:r>
              <a:rPr lang="en-US" sz="1600">
                <a:latin typeface="Helvetica Neue" panose="02000503000000020004" pitchFamily="2" charset="0"/>
              </a:rPr>
              <a:t>Includes all the nerves that branch out from the brain and spinal cord</a:t>
            </a:r>
          </a:p>
          <a:p>
            <a:pPr marL="285750" indent="-285750">
              <a:buFont typeface="Arial" panose="020B0604020202020204" pitchFamily="34" charset="0"/>
              <a:buChar char="•"/>
            </a:pPr>
            <a:r>
              <a:rPr lang="en-US" sz="1600">
                <a:latin typeface="Helvetica Neue" panose="02000503000000020004" pitchFamily="2" charset="0"/>
              </a:rPr>
              <a:t>Connects CNS to other parts of the body, including muscles and organs</a:t>
            </a:r>
          </a:p>
        </p:txBody>
      </p:sp>
      <p:grpSp>
        <p:nvGrpSpPr>
          <p:cNvPr id="21" name="Group 20">
            <a:extLst>
              <a:ext uri="{FF2B5EF4-FFF2-40B4-BE49-F238E27FC236}">
                <a16:creationId xmlns:a16="http://schemas.microsoft.com/office/drawing/2014/main" id="{47BB57F1-DE09-A243-8BAA-E71D39CE1B24}"/>
              </a:ext>
            </a:extLst>
          </p:cNvPr>
          <p:cNvGrpSpPr/>
          <p:nvPr/>
        </p:nvGrpSpPr>
        <p:grpSpPr>
          <a:xfrm>
            <a:off x="471718" y="2851919"/>
            <a:ext cx="3836670" cy="1146810"/>
            <a:chOff x="317500" y="317500"/>
            <a:chExt cx="3836670" cy="1146810"/>
          </a:xfrm>
        </p:grpSpPr>
        <p:pic>
          <p:nvPicPr>
            <p:cNvPr id="19" name="PFE element 13">
              <a:extLst>
                <a:ext uri="{FF2B5EF4-FFF2-40B4-BE49-F238E27FC236}">
                  <a16:creationId xmlns:a16="http://schemas.microsoft.com/office/drawing/2014/main" id="{17D8676A-99EE-E142-99AA-9BA98D7482FE}"/>
                </a:ext>
              </a:extLst>
            </p:cNvPr>
            <p:cNvPicPr>
              <a:picLocks/>
            </p:cNvPicPr>
            <p:nvPr/>
          </p:nvPicPr>
          <p:blipFill>
            <a:blip r:embed="rId6"/>
            <a:stretch>
              <a:fillRect/>
            </a:stretch>
          </p:blipFill>
          <p:spPr>
            <a:xfrm>
              <a:off x="317500" y="317500"/>
              <a:ext cx="3836670" cy="1146810"/>
            </a:xfrm>
            <a:prstGeom prst="rect">
              <a:avLst/>
            </a:prstGeom>
          </p:spPr>
        </p:pic>
        <p:sp>
          <p:nvSpPr>
            <p:cNvPr id="20" name="Shape_153">
              <a:extLst>
                <a:ext uri="{FF2B5EF4-FFF2-40B4-BE49-F238E27FC236}">
                  <a16:creationId xmlns:a16="http://schemas.microsoft.com/office/drawing/2014/main" id="{0E2ADD36-7FDE-5846-A895-EA17778B1117}"/>
                </a:ext>
              </a:extLst>
            </p:cNvPr>
            <p:cNvSpPr/>
            <p:nvPr/>
          </p:nvSpPr>
          <p:spPr>
            <a:xfrm>
              <a:off x="317500" y="317500"/>
              <a:ext cx="3836670" cy="114681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FE element 14">
            <a:extLst>
              <a:ext uri="{FF2B5EF4-FFF2-40B4-BE49-F238E27FC236}">
                <a16:creationId xmlns:a16="http://schemas.microsoft.com/office/drawing/2014/main" id="{B27A817F-8998-4F47-A9FD-30795EB36E6E}"/>
              </a:ext>
            </a:extLst>
          </p:cNvPr>
          <p:cNvPicPr>
            <a:picLocks/>
          </p:cNvPicPr>
          <p:nvPr/>
        </p:nvPicPr>
        <p:blipFill>
          <a:blip r:embed="rId7"/>
          <a:stretch>
            <a:fillRect/>
          </a:stretch>
        </p:blipFill>
        <p:spPr>
          <a:xfrm>
            <a:off x="471718" y="1281264"/>
            <a:ext cx="2846070" cy="373380"/>
          </a:xfrm>
          <a:prstGeom prst="rect">
            <a:avLst/>
          </a:prstGeom>
        </p:spPr>
      </p:pic>
      <p:pic>
        <p:nvPicPr>
          <p:cNvPr id="25" name="PFE element 15">
            <a:extLst>
              <a:ext uri="{FF2B5EF4-FFF2-40B4-BE49-F238E27FC236}">
                <a16:creationId xmlns:a16="http://schemas.microsoft.com/office/drawing/2014/main" id="{A3B5B58A-3DA1-C94E-933E-744481DE5F51}"/>
              </a:ext>
            </a:extLst>
          </p:cNvPr>
          <p:cNvPicPr>
            <a:picLocks/>
          </p:cNvPicPr>
          <p:nvPr/>
        </p:nvPicPr>
        <p:blipFill>
          <a:blip r:embed="rId8"/>
          <a:stretch>
            <a:fillRect/>
          </a:stretch>
        </p:blipFill>
        <p:spPr>
          <a:xfrm>
            <a:off x="469279" y="2435469"/>
            <a:ext cx="3177540" cy="373380"/>
          </a:xfrm>
          <a:prstGeom prst="rect">
            <a:avLst/>
          </a:prstGeom>
        </p:spPr>
      </p:pic>
    </p:spTree>
    <p:extLst>
      <p:ext uri="{BB962C8B-B14F-4D97-AF65-F5344CB8AC3E}">
        <p14:creationId xmlns:p14="http://schemas.microsoft.com/office/powerpoint/2010/main" val="2056500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8A14712D-CB32-4A4F-A1D4-0965B1AE4549}"/>
              </a:ext>
            </a:extLst>
          </p:cNvPr>
          <p:cNvPicPr>
            <a:picLocks noChangeAspect="1"/>
          </p:cNvPicPr>
          <p:nvPr/>
        </p:nvPicPr>
        <p:blipFill>
          <a:blip r:embed="rId3"/>
          <a:srcRect/>
          <a:stretch/>
        </p:blipFill>
        <p:spPr>
          <a:xfrm>
            <a:off x="360778" y="1882233"/>
            <a:ext cx="1876184" cy="2372132"/>
          </a:xfrm>
          <a:prstGeom prst="rect">
            <a:avLst/>
          </a:prstGeom>
        </p:spPr>
      </p:pic>
      <p:pic>
        <p:nvPicPr>
          <p:cNvPr id="25" name="Picture 24">
            <a:extLst>
              <a:ext uri="{FF2B5EF4-FFF2-40B4-BE49-F238E27FC236}">
                <a16:creationId xmlns:a16="http://schemas.microsoft.com/office/drawing/2014/main" id="{9BD2D3F3-1F12-0F4A-A232-2CBEDB8959E3}"/>
              </a:ext>
            </a:extLst>
          </p:cNvPr>
          <p:cNvPicPr>
            <a:picLocks noChangeAspect="1"/>
          </p:cNvPicPr>
          <p:nvPr/>
        </p:nvPicPr>
        <p:blipFill>
          <a:blip r:embed="rId4"/>
          <a:srcRect/>
          <a:stretch/>
        </p:blipFill>
        <p:spPr>
          <a:xfrm>
            <a:off x="2218453" y="1882233"/>
            <a:ext cx="1876183" cy="2372132"/>
          </a:xfrm>
          <a:prstGeom prst="rect">
            <a:avLst/>
          </a:prstGeom>
        </p:spPr>
      </p:pic>
      <p:pic>
        <p:nvPicPr>
          <p:cNvPr id="8" name="PFE element 18">
            <a:extLst>
              <a:ext uri="{FF2B5EF4-FFF2-40B4-BE49-F238E27FC236}">
                <a16:creationId xmlns:a16="http://schemas.microsoft.com/office/drawing/2014/main" id="{CDD33A1A-0A3E-FA47-815F-80F459FFFEB3}"/>
              </a:ext>
            </a:extLst>
          </p:cNvPr>
          <p:cNvPicPr>
            <a:picLocks/>
          </p:cNvPicPr>
          <p:nvPr/>
        </p:nvPicPr>
        <p:blipFill>
          <a:blip r:embed="rId5"/>
          <a:stretch>
            <a:fillRect/>
          </a:stretch>
        </p:blipFill>
        <p:spPr>
          <a:xfrm>
            <a:off x="487086" y="546360"/>
            <a:ext cx="7886700" cy="941070"/>
          </a:xfrm>
          <a:prstGeom prst="rect">
            <a:avLst/>
          </a:prstGeom>
        </p:spPr>
      </p:pic>
      <p:sp>
        <p:nvSpPr>
          <p:cNvPr id="4" name="pfehide19" hidden="1">
            <a:extLst>
              <a:ext uri="{FF2B5EF4-FFF2-40B4-BE49-F238E27FC236}">
                <a16:creationId xmlns:a16="http://schemas.microsoft.com/office/drawing/2014/main" id="{FBC2E586-7987-8042-9ED6-BA9AE7915D36}"/>
              </a:ext>
            </a:extLst>
          </p:cNvPr>
          <p:cNvSpPr txBox="1"/>
          <p:nvPr/>
        </p:nvSpPr>
        <p:spPr>
          <a:xfrm>
            <a:off x="4321418" y="1798064"/>
            <a:ext cx="4653534" cy="1944122"/>
          </a:xfrm>
          <a:prstGeom prst="rect">
            <a:avLst/>
          </a:prstGeom>
          <a:solidFill>
            <a:schemeClr val="accent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000"/>
              </a:spcAft>
            </a:pPr>
            <a:r>
              <a:rPr lang="en-US" sz="1600" b="1" dirty="0">
                <a:latin typeface="Helvetica Neue" panose="02000503000000020004" pitchFamily="2" charset="0"/>
              </a:rPr>
              <a:t>Stimulants </a:t>
            </a:r>
          </a:p>
          <a:p>
            <a:pPr marL="285750" indent="-285750">
              <a:buFont typeface="Arial" panose="020B0604020202020204" pitchFamily="34" charset="0"/>
              <a:buChar char="•"/>
            </a:pPr>
            <a:r>
              <a:rPr lang="en-US" sz="1600" dirty="0">
                <a:latin typeface="Helvetica Neue" panose="02000503000000020004" pitchFamily="2" charset="0"/>
              </a:rPr>
              <a:t>Increase energy and stimulate the body</a:t>
            </a:r>
          </a:p>
          <a:p>
            <a:pPr marL="285750" indent="-285750">
              <a:buFont typeface="Arial" panose="020B0604020202020204" pitchFamily="34" charset="0"/>
              <a:buChar char="•"/>
            </a:pPr>
            <a:r>
              <a:rPr lang="en-US" sz="1600" dirty="0">
                <a:latin typeface="Helvetica Neue" panose="02000503000000020004" pitchFamily="2" charset="0"/>
              </a:rPr>
              <a:t>Work by increasing alertness and attention</a:t>
            </a:r>
          </a:p>
          <a:p>
            <a:pPr marL="285750" indent="-285750">
              <a:buFont typeface="Arial" panose="020B0604020202020204" pitchFamily="34" charset="0"/>
              <a:buChar char="•"/>
            </a:pPr>
            <a:r>
              <a:rPr lang="en-US" sz="1600" dirty="0">
                <a:latin typeface="Helvetica Neue" panose="02000503000000020004" pitchFamily="2" charset="0"/>
              </a:rPr>
              <a:t>Can increase blood pressure and heart rate</a:t>
            </a:r>
          </a:p>
          <a:p>
            <a:pPr marL="285750" indent="-285750">
              <a:buFont typeface="Arial" panose="020B0604020202020204" pitchFamily="34" charset="0"/>
              <a:buChar char="•"/>
            </a:pPr>
            <a:r>
              <a:rPr lang="en-US" sz="1600" dirty="0">
                <a:latin typeface="Helvetica Neue" panose="02000503000000020004" pitchFamily="2" charset="0"/>
              </a:rPr>
              <a:t>Examples include: Adderall</a:t>
            </a:r>
            <a:r>
              <a:rPr lang="en-US" sz="1600" baseline="30000" dirty="0">
                <a:latin typeface="Helvetica Neue" panose="02000503000000020004" pitchFamily="2" charset="0"/>
              </a:rPr>
              <a:t>®</a:t>
            </a:r>
            <a:r>
              <a:rPr lang="en-US" sz="1600" dirty="0">
                <a:latin typeface="Helvetica Neue" panose="02000503000000020004" pitchFamily="2" charset="0"/>
              </a:rPr>
              <a:t>, Ritalin</a:t>
            </a:r>
            <a:r>
              <a:rPr lang="en-US" sz="1600" baseline="30000" dirty="0">
                <a:latin typeface="Helvetica Neue" panose="02000503000000020004" pitchFamily="2" charset="0"/>
              </a:rPr>
              <a:t>®</a:t>
            </a:r>
            <a:r>
              <a:rPr lang="en-US" sz="1600" dirty="0">
                <a:latin typeface="Helvetica Neue" panose="02000503000000020004" pitchFamily="2" charset="0"/>
              </a:rPr>
              <a:t>, </a:t>
            </a:r>
            <a:r>
              <a:rPr lang="en-US" sz="1600" dirty="0" err="1">
                <a:latin typeface="Helvetica Neue" panose="02000503000000020004" pitchFamily="2" charset="0"/>
              </a:rPr>
              <a:t>Concerta</a:t>
            </a:r>
            <a:r>
              <a:rPr lang="en-US" sz="1600" baseline="30000" dirty="0">
                <a:latin typeface="Helvetica Neue" panose="02000503000000020004" pitchFamily="2" charset="0"/>
              </a:rPr>
              <a:t>®</a:t>
            </a:r>
            <a:r>
              <a:rPr lang="en-US" sz="1600" dirty="0">
                <a:latin typeface="Helvetica Neue" panose="02000503000000020004" pitchFamily="2" charset="0"/>
              </a:rPr>
              <a:t>, and the illegal drug methamphetamine</a:t>
            </a:r>
          </a:p>
        </p:txBody>
      </p:sp>
      <p:grpSp>
        <p:nvGrpSpPr>
          <p:cNvPr id="21" name="Group 20">
            <a:extLst>
              <a:ext uri="{FF2B5EF4-FFF2-40B4-BE49-F238E27FC236}">
                <a16:creationId xmlns:a16="http://schemas.microsoft.com/office/drawing/2014/main" id="{3F40267F-F5F4-8D4C-B488-C8C2BCFE306C}"/>
              </a:ext>
            </a:extLst>
          </p:cNvPr>
          <p:cNvGrpSpPr/>
          <p:nvPr/>
        </p:nvGrpSpPr>
        <p:grpSpPr>
          <a:xfrm>
            <a:off x="4318370" y="1796670"/>
            <a:ext cx="4659630" cy="1946910"/>
            <a:chOff x="317500" y="317500"/>
            <a:chExt cx="4659630" cy="1946910"/>
          </a:xfrm>
        </p:grpSpPr>
        <p:pic>
          <p:nvPicPr>
            <p:cNvPr id="15" name="PFE element 19">
              <a:extLst>
                <a:ext uri="{FF2B5EF4-FFF2-40B4-BE49-F238E27FC236}">
                  <a16:creationId xmlns:a16="http://schemas.microsoft.com/office/drawing/2014/main" id="{36A29022-718B-7E4D-8965-821175D61855}"/>
                </a:ext>
              </a:extLst>
            </p:cNvPr>
            <p:cNvPicPr>
              <a:picLocks/>
            </p:cNvPicPr>
            <p:nvPr/>
          </p:nvPicPr>
          <p:blipFill>
            <a:blip r:embed="rId6"/>
            <a:stretch>
              <a:fillRect/>
            </a:stretch>
          </p:blipFill>
          <p:spPr>
            <a:xfrm>
              <a:off x="317500" y="317500"/>
              <a:ext cx="4659630" cy="1946910"/>
            </a:xfrm>
            <a:prstGeom prst="rect">
              <a:avLst/>
            </a:prstGeom>
          </p:spPr>
        </p:pic>
        <p:sp>
          <p:nvSpPr>
            <p:cNvPr id="17" name="Shape_154">
              <a:extLst>
                <a:ext uri="{FF2B5EF4-FFF2-40B4-BE49-F238E27FC236}">
                  <a16:creationId xmlns:a16="http://schemas.microsoft.com/office/drawing/2014/main" id="{DB4326D3-4864-EF4D-AE27-0D9D4A27413A}"/>
                </a:ext>
              </a:extLst>
            </p:cNvPr>
            <p:cNvSpPr/>
            <p:nvPr/>
          </p:nvSpPr>
          <p:spPr>
            <a:xfrm>
              <a:off x="317500" y="317500"/>
              <a:ext cx="4659630" cy="194691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pfehide20" hidden="1">
            <a:extLst>
              <a:ext uri="{FF2B5EF4-FFF2-40B4-BE49-F238E27FC236}">
                <a16:creationId xmlns:a16="http://schemas.microsoft.com/office/drawing/2014/main" id="{157BE394-712A-094F-93D7-5EB446FD2267}"/>
              </a:ext>
            </a:extLst>
          </p:cNvPr>
          <p:cNvSpPr/>
          <p:nvPr/>
        </p:nvSpPr>
        <p:spPr>
          <a:xfrm>
            <a:off x="4298364" y="3819062"/>
            <a:ext cx="5122259" cy="1944122"/>
          </a:xfrm>
          <a:prstGeom prst="rect">
            <a:avLst/>
          </a:prstGeom>
          <a:solidFill>
            <a:schemeClr val="accent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000"/>
              </a:spcAft>
            </a:pPr>
            <a:r>
              <a:rPr lang="en-US" sz="1600" b="1" dirty="0">
                <a:latin typeface="Helvetica Neue" panose="02000503000000020004" pitchFamily="2" charset="0"/>
              </a:rPr>
              <a:t>Depressants</a:t>
            </a:r>
          </a:p>
          <a:p>
            <a:pPr marL="285750" indent="-285750">
              <a:buFont typeface="Arial" panose="020B0604020202020204" pitchFamily="34" charset="0"/>
              <a:buChar char="•"/>
            </a:pPr>
            <a:r>
              <a:rPr lang="en-US" sz="1600" dirty="0">
                <a:latin typeface="Helvetica Neue" panose="02000503000000020004" pitchFamily="2" charset="0"/>
              </a:rPr>
              <a:t>Slow brain activity </a:t>
            </a:r>
          </a:p>
          <a:p>
            <a:pPr marL="285750" indent="-285750">
              <a:buFont typeface="Arial" panose="020B0604020202020204" pitchFamily="34" charset="0"/>
              <a:buChar char="•"/>
            </a:pPr>
            <a:r>
              <a:rPr lang="en-US" sz="1600" dirty="0">
                <a:latin typeface="Helvetica Neue" panose="02000503000000020004" pitchFamily="2" charset="0"/>
              </a:rPr>
              <a:t>Work by creating feelings of calmness </a:t>
            </a:r>
            <a:br>
              <a:rPr lang="en-US" sz="1600" dirty="0">
                <a:latin typeface="Helvetica Neue" panose="02000503000000020004" pitchFamily="2" charset="0"/>
              </a:rPr>
            </a:br>
            <a:r>
              <a:rPr lang="en-US" sz="1600" dirty="0">
                <a:latin typeface="Helvetica Neue" panose="02000503000000020004" pitchFamily="2" charset="0"/>
              </a:rPr>
              <a:t>and drowsiness</a:t>
            </a:r>
          </a:p>
          <a:p>
            <a:pPr marL="285750" indent="-285750">
              <a:buFont typeface="Arial" panose="020B0604020202020204" pitchFamily="34" charset="0"/>
              <a:buChar char="•"/>
            </a:pPr>
            <a:r>
              <a:rPr lang="en-US" sz="1600" dirty="0">
                <a:latin typeface="Helvetica Neue" panose="02000503000000020004" pitchFamily="2" charset="0"/>
              </a:rPr>
              <a:t>Can lower heart rate and blood pressure</a:t>
            </a:r>
          </a:p>
          <a:p>
            <a:pPr marL="285750" indent="-285750">
              <a:buFont typeface="Arial" panose="020B0604020202020204" pitchFamily="34" charset="0"/>
              <a:buChar char="•"/>
            </a:pPr>
            <a:r>
              <a:rPr lang="en-US" sz="1600" dirty="0">
                <a:latin typeface="Helvetica Neue" panose="02000503000000020004" pitchFamily="2" charset="0"/>
              </a:rPr>
              <a:t>Examples include: Xanax</a:t>
            </a:r>
            <a:r>
              <a:rPr lang="en-US" sz="1600" baseline="30000" dirty="0">
                <a:latin typeface="Helvetica Neue" panose="02000503000000020004" pitchFamily="2" charset="0"/>
              </a:rPr>
              <a:t>®</a:t>
            </a:r>
            <a:r>
              <a:rPr lang="en-US" sz="1600" dirty="0">
                <a:latin typeface="Helvetica Neue" panose="02000503000000020004" pitchFamily="2" charset="0"/>
              </a:rPr>
              <a:t>, </a:t>
            </a:r>
            <a:r>
              <a:rPr lang="en-US" sz="1600" dirty="0" err="1">
                <a:latin typeface="Helvetica Neue" panose="02000503000000020004" pitchFamily="2" charset="0"/>
              </a:rPr>
              <a:t>Klonopin</a:t>
            </a:r>
            <a:r>
              <a:rPr lang="en-US" sz="1600" baseline="30000" dirty="0">
                <a:latin typeface="Helvetica Neue" panose="02000503000000020004" pitchFamily="2" charset="0"/>
              </a:rPr>
              <a:t>®</a:t>
            </a:r>
            <a:r>
              <a:rPr lang="en-US" sz="1600" dirty="0">
                <a:latin typeface="Helvetica Neue" panose="02000503000000020004" pitchFamily="2" charset="0"/>
              </a:rPr>
              <a:t>, and Ambien</a:t>
            </a:r>
            <a:r>
              <a:rPr lang="en-US" sz="1600" baseline="30000" dirty="0">
                <a:latin typeface="Helvetica Neue" panose="02000503000000020004" pitchFamily="2" charset="0"/>
              </a:rPr>
              <a:t>®</a:t>
            </a:r>
          </a:p>
        </p:txBody>
      </p:sp>
      <p:grpSp>
        <p:nvGrpSpPr>
          <p:cNvPr id="27" name="Group 26">
            <a:extLst>
              <a:ext uri="{FF2B5EF4-FFF2-40B4-BE49-F238E27FC236}">
                <a16:creationId xmlns:a16="http://schemas.microsoft.com/office/drawing/2014/main" id="{84280478-8403-1F4B-AA99-C726FE1D3354}"/>
              </a:ext>
            </a:extLst>
          </p:cNvPr>
          <p:cNvGrpSpPr/>
          <p:nvPr/>
        </p:nvGrpSpPr>
        <p:grpSpPr>
          <a:xfrm>
            <a:off x="4293458" y="3817668"/>
            <a:ext cx="5132070" cy="1946910"/>
            <a:chOff x="317500" y="317500"/>
            <a:chExt cx="5132070" cy="1946910"/>
          </a:xfrm>
        </p:grpSpPr>
        <p:pic>
          <p:nvPicPr>
            <p:cNvPr id="23" name="PFE element 20">
              <a:extLst>
                <a:ext uri="{FF2B5EF4-FFF2-40B4-BE49-F238E27FC236}">
                  <a16:creationId xmlns:a16="http://schemas.microsoft.com/office/drawing/2014/main" id="{F776B365-CDDF-9844-913F-28AB32638F6D}"/>
                </a:ext>
              </a:extLst>
            </p:cNvPr>
            <p:cNvPicPr>
              <a:picLocks/>
            </p:cNvPicPr>
            <p:nvPr/>
          </p:nvPicPr>
          <p:blipFill>
            <a:blip r:embed="rId7"/>
            <a:stretch>
              <a:fillRect/>
            </a:stretch>
          </p:blipFill>
          <p:spPr>
            <a:xfrm>
              <a:off x="317500" y="317500"/>
              <a:ext cx="5132070" cy="1946910"/>
            </a:xfrm>
            <a:prstGeom prst="rect">
              <a:avLst/>
            </a:prstGeom>
          </p:spPr>
        </p:pic>
        <p:sp>
          <p:nvSpPr>
            <p:cNvPr id="26" name="Shape_155">
              <a:extLst>
                <a:ext uri="{FF2B5EF4-FFF2-40B4-BE49-F238E27FC236}">
                  <a16:creationId xmlns:a16="http://schemas.microsoft.com/office/drawing/2014/main" id="{4D4FA9C7-3C16-884E-B4DF-44B6D6A632A2}"/>
                </a:ext>
              </a:extLst>
            </p:cNvPr>
            <p:cNvSpPr/>
            <p:nvPr/>
          </p:nvSpPr>
          <p:spPr>
            <a:xfrm>
              <a:off x="317500" y="317500"/>
              <a:ext cx="5132070" cy="194691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9" name="PFE element 21">
            <a:extLst>
              <a:ext uri="{FF2B5EF4-FFF2-40B4-BE49-F238E27FC236}">
                <a16:creationId xmlns:a16="http://schemas.microsoft.com/office/drawing/2014/main" id="{D648D9A0-BA48-CC4A-A5F8-AA8AC80C6CB5}"/>
              </a:ext>
            </a:extLst>
          </p:cNvPr>
          <p:cNvPicPr>
            <a:picLocks/>
          </p:cNvPicPr>
          <p:nvPr/>
        </p:nvPicPr>
        <p:blipFill>
          <a:blip r:embed="rId8"/>
          <a:stretch>
            <a:fillRect/>
          </a:stretch>
        </p:blipFill>
        <p:spPr>
          <a:xfrm>
            <a:off x="1140118" y="2232651"/>
            <a:ext cx="485895" cy="716280"/>
          </a:xfrm>
          <a:prstGeom prst="rect">
            <a:avLst/>
          </a:prstGeom>
        </p:spPr>
      </p:pic>
      <p:pic>
        <p:nvPicPr>
          <p:cNvPr id="31" name="PFE element 22">
            <a:extLst>
              <a:ext uri="{FF2B5EF4-FFF2-40B4-BE49-F238E27FC236}">
                <a16:creationId xmlns:a16="http://schemas.microsoft.com/office/drawing/2014/main" id="{012A462B-3C6D-0C4C-9F24-D3CD827F519A}"/>
              </a:ext>
            </a:extLst>
          </p:cNvPr>
          <p:cNvPicPr>
            <a:picLocks/>
          </p:cNvPicPr>
          <p:nvPr/>
        </p:nvPicPr>
        <p:blipFill>
          <a:blip r:embed="rId9"/>
          <a:stretch>
            <a:fillRect/>
          </a:stretch>
        </p:blipFill>
        <p:spPr>
          <a:xfrm>
            <a:off x="734733" y="4302073"/>
            <a:ext cx="1066800" cy="308610"/>
          </a:xfrm>
          <a:prstGeom prst="rect">
            <a:avLst/>
          </a:prstGeom>
        </p:spPr>
      </p:pic>
      <p:pic>
        <p:nvPicPr>
          <p:cNvPr id="33" name="PFE element 23">
            <a:extLst>
              <a:ext uri="{FF2B5EF4-FFF2-40B4-BE49-F238E27FC236}">
                <a16:creationId xmlns:a16="http://schemas.microsoft.com/office/drawing/2014/main" id="{AD2F6EC6-12E1-8C43-8D1F-53AFCC9A18C0}"/>
              </a:ext>
            </a:extLst>
          </p:cNvPr>
          <p:cNvPicPr>
            <a:picLocks/>
          </p:cNvPicPr>
          <p:nvPr/>
        </p:nvPicPr>
        <p:blipFill>
          <a:blip r:embed="rId10"/>
          <a:stretch>
            <a:fillRect/>
          </a:stretch>
        </p:blipFill>
        <p:spPr>
          <a:xfrm>
            <a:off x="2522047" y="4302073"/>
            <a:ext cx="1223010" cy="308610"/>
          </a:xfrm>
          <a:prstGeom prst="rect">
            <a:avLst/>
          </a:prstGeom>
        </p:spPr>
      </p:pic>
      <p:cxnSp>
        <p:nvCxnSpPr>
          <p:cNvPr id="16" name="Straight Arrow Connector 15">
            <a:extLst>
              <a:ext uri="{FF2B5EF4-FFF2-40B4-BE49-F238E27FC236}">
                <a16:creationId xmlns:a16="http://schemas.microsoft.com/office/drawing/2014/main" id="{0E3EFD39-3BC0-EC4A-BCA0-92B0069F97EC}"/>
              </a:ext>
            </a:extLst>
          </p:cNvPr>
          <p:cNvCxnSpPr>
            <a:cxnSpLocks/>
          </p:cNvCxnSpPr>
          <p:nvPr/>
        </p:nvCxnSpPr>
        <p:spPr>
          <a:xfrm>
            <a:off x="2558526" y="1928693"/>
            <a:ext cx="0" cy="954569"/>
          </a:xfrm>
          <a:prstGeom prst="straightConnector1">
            <a:avLst/>
          </a:prstGeom>
          <a:ln w="79375">
            <a:solidFill>
              <a:srgbClr val="D61D23"/>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754F7D9-F9BD-C04C-8794-6E57E6813FCA}"/>
              </a:ext>
            </a:extLst>
          </p:cNvPr>
          <p:cNvCxnSpPr>
            <a:cxnSpLocks/>
          </p:cNvCxnSpPr>
          <p:nvPr/>
        </p:nvCxnSpPr>
        <p:spPr>
          <a:xfrm>
            <a:off x="3747690" y="1928693"/>
            <a:ext cx="0" cy="954569"/>
          </a:xfrm>
          <a:prstGeom prst="straightConnector1">
            <a:avLst/>
          </a:prstGeom>
          <a:ln w="79375">
            <a:solidFill>
              <a:srgbClr val="D61D23"/>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EE6F792F-2FB3-AF47-BF19-C9973FC332BC}"/>
              </a:ext>
            </a:extLst>
          </p:cNvPr>
          <p:cNvCxnSpPr>
            <a:cxnSpLocks/>
          </p:cNvCxnSpPr>
          <p:nvPr/>
        </p:nvCxnSpPr>
        <p:spPr>
          <a:xfrm rot="10800000">
            <a:off x="1884272" y="1928693"/>
            <a:ext cx="0" cy="954569"/>
          </a:xfrm>
          <a:prstGeom prst="straightConnector1">
            <a:avLst/>
          </a:prstGeom>
          <a:ln w="79375">
            <a:solidFill>
              <a:srgbClr val="D61D23"/>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E637689-4762-0A42-A0AD-8831F78BE8BF}"/>
              </a:ext>
            </a:extLst>
          </p:cNvPr>
          <p:cNvCxnSpPr>
            <a:cxnSpLocks/>
          </p:cNvCxnSpPr>
          <p:nvPr/>
        </p:nvCxnSpPr>
        <p:spPr>
          <a:xfrm rot="10800000">
            <a:off x="708615" y="1928693"/>
            <a:ext cx="0" cy="954569"/>
          </a:xfrm>
          <a:prstGeom prst="straightConnector1">
            <a:avLst/>
          </a:prstGeom>
          <a:ln w="79375">
            <a:solidFill>
              <a:srgbClr val="D61D2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3397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FE element 28">
            <a:extLst>
              <a:ext uri="{FF2B5EF4-FFF2-40B4-BE49-F238E27FC236}">
                <a16:creationId xmlns:a16="http://schemas.microsoft.com/office/drawing/2014/main" id="{C2FEB7D3-DBCE-7345-8F04-BEF159AFC07B}"/>
              </a:ext>
            </a:extLst>
          </p:cNvPr>
          <p:cNvPicPr>
            <a:picLocks/>
          </p:cNvPicPr>
          <p:nvPr/>
        </p:nvPicPr>
        <p:blipFill>
          <a:blip r:embed="rId3"/>
          <a:stretch>
            <a:fillRect/>
          </a:stretch>
        </p:blipFill>
        <p:spPr>
          <a:xfrm>
            <a:off x="487086" y="546360"/>
            <a:ext cx="7886700" cy="524154"/>
          </a:xfrm>
          <a:prstGeom prst="rect">
            <a:avLst/>
          </a:prstGeom>
        </p:spPr>
      </p:pic>
      <p:pic>
        <p:nvPicPr>
          <p:cNvPr id="13" name="PFE element 29">
            <a:extLst>
              <a:ext uri="{FF2B5EF4-FFF2-40B4-BE49-F238E27FC236}">
                <a16:creationId xmlns:a16="http://schemas.microsoft.com/office/drawing/2014/main" id="{1EF4141D-9FA4-0C4F-97A1-597624F619D2}"/>
              </a:ext>
            </a:extLst>
          </p:cNvPr>
          <p:cNvPicPr>
            <a:picLocks/>
          </p:cNvPicPr>
          <p:nvPr/>
        </p:nvPicPr>
        <p:blipFill>
          <a:blip r:embed="rId4"/>
          <a:stretch>
            <a:fillRect/>
          </a:stretch>
        </p:blipFill>
        <p:spPr>
          <a:xfrm>
            <a:off x="568618" y="1282471"/>
            <a:ext cx="5551170" cy="1109523"/>
          </a:xfrm>
          <a:prstGeom prst="rect">
            <a:avLst/>
          </a:prstGeom>
        </p:spPr>
      </p:pic>
      <p:graphicFrame>
        <p:nvGraphicFramePr>
          <p:cNvPr id="4" name="pfehide30" hidden="1">
            <a:extLst>
              <a:ext uri="{FF2B5EF4-FFF2-40B4-BE49-F238E27FC236}">
                <a16:creationId xmlns:a16="http://schemas.microsoft.com/office/drawing/2014/main" id="{7A937AC1-0A31-994E-BEC9-64498BA2ADB2}"/>
              </a:ext>
            </a:extLst>
          </p:cNvPr>
          <p:cNvGraphicFramePr>
            <a:graphicFrameLocks noGrp="1"/>
          </p:cNvGraphicFramePr>
          <p:nvPr>
            <p:extLst>
              <p:ext uri="{D42A27DB-BD31-4B8C-83A1-F6EECF244321}">
                <p14:modId xmlns:p14="http://schemas.microsoft.com/office/powerpoint/2010/main" val="2402705354"/>
              </p:ext>
            </p:extLst>
          </p:nvPr>
        </p:nvGraphicFramePr>
        <p:xfrm>
          <a:off x="609123" y="2400835"/>
          <a:ext cx="8027732" cy="948049"/>
        </p:xfrm>
        <a:graphic>
          <a:graphicData uri="http://schemas.openxmlformats.org/drawingml/2006/table">
            <a:tbl>
              <a:tblPr firstRow="1" bandRow="1">
                <a:tableStyleId>{5C22544A-7EE6-4342-B048-85BDC9FD1C3A}</a:tableStyleId>
              </a:tblPr>
              <a:tblGrid>
                <a:gridCol w="2681514">
                  <a:extLst>
                    <a:ext uri="{9D8B030D-6E8A-4147-A177-3AD203B41FA5}">
                      <a16:colId xmlns:a16="http://schemas.microsoft.com/office/drawing/2014/main" val="3791608574"/>
                    </a:ext>
                  </a:extLst>
                </a:gridCol>
                <a:gridCol w="5346218">
                  <a:extLst>
                    <a:ext uri="{9D8B030D-6E8A-4147-A177-3AD203B41FA5}">
                      <a16:colId xmlns:a16="http://schemas.microsoft.com/office/drawing/2014/main" val="148749987"/>
                    </a:ext>
                  </a:extLst>
                </a:gridCol>
              </a:tblGrid>
              <a:tr h="396153">
                <a:tc>
                  <a:txBody>
                    <a:bodyPr/>
                    <a:lstStyle/>
                    <a:p>
                      <a:pPr algn="ctr"/>
                      <a:r>
                        <a:rPr lang="en-US" sz="1600" b="0" i="0">
                          <a:latin typeface="Helvetica Neue" panose="02000503000000020004" pitchFamily="2" charset="0"/>
                        </a:rPr>
                        <a:t>Illegal/Illicit</a:t>
                      </a:r>
                    </a:p>
                  </a:txBody>
                  <a:tcPr anchor="ctr">
                    <a:solidFill>
                      <a:srgbClr val="8C8C8C"/>
                    </a:solidFill>
                  </a:tcPr>
                </a:tc>
                <a:tc>
                  <a:txBody>
                    <a:bodyPr/>
                    <a:lstStyle/>
                    <a:p>
                      <a:pPr algn="ctr"/>
                      <a:r>
                        <a:rPr lang="en-US" sz="1600" b="0" i="0">
                          <a:latin typeface="Helvetica Neue" panose="02000503000000020004" pitchFamily="2" charset="0"/>
                        </a:rPr>
                        <a:t>Legal with Prescription</a:t>
                      </a:r>
                    </a:p>
                  </a:txBody>
                  <a:tcPr anchor="ctr">
                    <a:solidFill>
                      <a:srgbClr val="8C8C8C"/>
                    </a:solidFill>
                  </a:tcPr>
                </a:tc>
                <a:extLst>
                  <a:ext uri="{0D108BD9-81ED-4DB2-BD59-A6C34878D82A}">
                    <a16:rowId xmlns:a16="http://schemas.microsoft.com/office/drawing/2014/main" val="2200514073"/>
                  </a:ext>
                </a:extLst>
              </a:tr>
              <a:tr h="551896">
                <a:tc>
                  <a:txBody>
                    <a:bodyPr/>
                    <a:lstStyle/>
                    <a:p>
                      <a:pPr algn="ctr"/>
                      <a:r>
                        <a:rPr lang="en-US" sz="1400" b="0" i="0" dirty="0">
                          <a:latin typeface="Helvetica Neue" panose="02000503000000020004" pitchFamily="2" charset="0"/>
                        </a:rPr>
                        <a:t>Heroin</a:t>
                      </a:r>
                    </a:p>
                  </a:txBody>
                  <a:tcPr anchor="ctr">
                    <a:solidFill>
                      <a:schemeClr val="bg1">
                        <a:lumMod val="95000"/>
                      </a:schemeClr>
                    </a:solidFill>
                  </a:tcPr>
                </a:tc>
                <a:tc>
                  <a:txBody>
                    <a:bodyPr/>
                    <a:lstStyle/>
                    <a:p>
                      <a:pPr lvl="0" algn="ctr">
                        <a:buNone/>
                      </a:pPr>
                      <a:r>
                        <a:rPr lang="en-US" sz="1400" b="0" i="0" u="none" strike="noStrike" cap="none" baseline="0" noProof="0" dirty="0">
                          <a:effectLst/>
                          <a:latin typeface="Helvetica Neue" panose="02000503000000020004" pitchFamily="2" charset="0"/>
                        </a:rPr>
                        <a:t>Hydrocodone, Oxycodone, Morphine, Codeine, etc.</a:t>
                      </a:r>
                      <a:endParaRPr lang="en-US" sz="1400" b="0" i="0" baseline="0" dirty="0">
                        <a:latin typeface="Helvetica Neue" panose="02000503000000020004" pitchFamily="2" charset="0"/>
                      </a:endParaRPr>
                    </a:p>
                  </a:txBody>
                  <a:tcPr anchor="ctr">
                    <a:solidFill>
                      <a:schemeClr val="bg1">
                        <a:lumMod val="95000"/>
                      </a:schemeClr>
                    </a:solidFill>
                  </a:tcPr>
                </a:tc>
                <a:extLst>
                  <a:ext uri="{0D108BD9-81ED-4DB2-BD59-A6C34878D82A}">
                    <a16:rowId xmlns:a16="http://schemas.microsoft.com/office/drawing/2014/main" val="1129114985"/>
                  </a:ext>
                </a:extLst>
              </a:tr>
            </a:tbl>
          </a:graphicData>
        </a:graphic>
      </p:graphicFrame>
      <p:grpSp>
        <p:nvGrpSpPr>
          <p:cNvPr id="17" name="Group 16">
            <a:extLst>
              <a:ext uri="{FF2B5EF4-FFF2-40B4-BE49-F238E27FC236}">
                <a16:creationId xmlns:a16="http://schemas.microsoft.com/office/drawing/2014/main" id="{304B5FAB-A068-D44F-8097-EF9F36A14593}"/>
              </a:ext>
            </a:extLst>
          </p:cNvPr>
          <p:cNvGrpSpPr/>
          <p:nvPr/>
        </p:nvGrpSpPr>
        <p:grpSpPr>
          <a:xfrm>
            <a:off x="601534" y="2390878"/>
            <a:ext cx="8042910" cy="967963"/>
            <a:chOff x="317500" y="317500"/>
            <a:chExt cx="8042910" cy="967963"/>
          </a:xfrm>
        </p:grpSpPr>
        <p:pic>
          <p:nvPicPr>
            <p:cNvPr id="15" name="PFE element 30">
              <a:extLst>
                <a:ext uri="{FF2B5EF4-FFF2-40B4-BE49-F238E27FC236}">
                  <a16:creationId xmlns:a16="http://schemas.microsoft.com/office/drawing/2014/main" id="{2D020FB8-B36F-CE4D-AFB6-5B13C930D32F}"/>
                </a:ext>
              </a:extLst>
            </p:cNvPr>
            <p:cNvPicPr>
              <a:picLocks/>
            </p:cNvPicPr>
            <p:nvPr/>
          </p:nvPicPr>
          <p:blipFill>
            <a:blip r:embed="rId5"/>
            <a:stretch>
              <a:fillRect/>
            </a:stretch>
          </p:blipFill>
          <p:spPr>
            <a:xfrm>
              <a:off x="317500" y="317500"/>
              <a:ext cx="8042910" cy="967963"/>
            </a:xfrm>
            <a:prstGeom prst="rect">
              <a:avLst/>
            </a:prstGeom>
          </p:spPr>
        </p:pic>
        <p:sp>
          <p:nvSpPr>
            <p:cNvPr id="16" name="Shape_156">
              <a:extLst>
                <a:ext uri="{FF2B5EF4-FFF2-40B4-BE49-F238E27FC236}">
                  <a16:creationId xmlns:a16="http://schemas.microsoft.com/office/drawing/2014/main" id="{B9ABAF80-0562-5F47-9FC4-B89CF4044EDD}"/>
                </a:ext>
              </a:extLst>
            </p:cNvPr>
            <p:cNvSpPr/>
            <p:nvPr/>
          </p:nvSpPr>
          <p:spPr>
            <a:xfrm>
              <a:off x="317500" y="317500"/>
              <a:ext cx="8042910" cy="967963"/>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5" name="pfehide31" hidden="1">
            <a:extLst>
              <a:ext uri="{FF2B5EF4-FFF2-40B4-BE49-F238E27FC236}">
                <a16:creationId xmlns:a16="http://schemas.microsoft.com/office/drawing/2014/main" id="{1BED0611-6175-8248-B4D7-49C3B3EFB6C9}"/>
              </a:ext>
            </a:extLst>
          </p:cNvPr>
          <p:cNvGraphicFramePr>
            <a:graphicFrameLocks noGrp="1"/>
          </p:cNvGraphicFramePr>
          <p:nvPr>
            <p:extLst>
              <p:ext uri="{D42A27DB-BD31-4B8C-83A1-F6EECF244321}">
                <p14:modId xmlns:p14="http://schemas.microsoft.com/office/powerpoint/2010/main" val="3779580648"/>
              </p:ext>
            </p:extLst>
          </p:nvPr>
        </p:nvGraphicFramePr>
        <p:xfrm>
          <a:off x="609123" y="3718030"/>
          <a:ext cx="8027732" cy="953862"/>
        </p:xfrm>
        <a:graphic>
          <a:graphicData uri="http://schemas.openxmlformats.org/drawingml/2006/table">
            <a:tbl>
              <a:tblPr firstRow="1" bandRow="1">
                <a:tableStyleId>{5C22544A-7EE6-4342-B048-85BDC9FD1C3A}</a:tableStyleId>
              </a:tblPr>
              <a:tblGrid>
                <a:gridCol w="8027732">
                  <a:extLst>
                    <a:ext uri="{9D8B030D-6E8A-4147-A177-3AD203B41FA5}">
                      <a16:colId xmlns:a16="http://schemas.microsoft.com/office/drawing/2014/main" val="2262788508"/>
                    </a:ext>
                  </a:extLst>
                </a:gridCol>
              </a:tblGrid>
              <a:tr h="385244">
                <a:tc>
                  <a:txBody>
                    <a:bodyPr/>
                    <a:lstStyle/>
                    <a:p>
                      <a:pPr algn="ctr"/>
                      <a:r>
                        <a:rPr lang="en-US" sz="1400" b="0" i="0">
                          <a:latin typeface="Helvetica Neue" panose="02000503000000020004" pitchFamily="2" charset="0"/>
                        </a:rPr>
                        <a:t>Synthetic Opioid Fentanyl</a:t>
                      </a:r>
                    </a:p>
                  </a:txBody>
                  <a:tcPr anchor="ctr">
                    <a:solidFill>
                      <a:srgbClr val="8C8C8C"/>
                    </a:solidFill>
                  </a:tcPr>
                </a:tc>
                <a:extLst>
                  <a:ext uri="{0D108BD9-81ED-4DB2-BD59-A6C34878D82A}">
                    <a16:rowId xmlns:a16="http://schemas.microsoft.com/office/drawing/2014/main" val="4140022333"/>
                  </a:ext>
                </a:extLst>
              </a:tr>
              <a:tr h="568618">
                <a:tc>
                  <a:txBody>
                    <a:bodyPr/>
                    <a:lstStyle/>
                    <a:p>
                      <a:pPr algn="ctr"/>
                      <a:r>
                        <a:rPr lang="en-US" sz="1400" b="0" i="0" dirty="0">
                          <a:latin typeface="Helvetica Neue" panose="02000503000000020004" pitchFamily="2" charset="0"/>
                        </a:rPr>
                        <a:t>Can be legal (prescription pain medication) or illegal (misused or used to lace other illicit drugs)</a:t>
                      </a:r>
                    </a:p>
                  </a:txBody>
                  <a:tcPr anchor="ctr">
                    <a:solidFill>
                      <a:schemeClr val="bg1">
                        <a:lumMod val="95000"/>
                      </a:schemeClr>
                    </a:solidFill>
                  </a:tcPr>
                </a:tc>
                <a:extLst>
                  <a:ext uri="{0D108BD9-81ED-4DB2-BD59-A6C34878D82A}">
                    <a16:rowId xmlns:a16="http://schemas.microsoft.com/office/drawing/2014/main" val="1382305545"/>
                  </a:ext>
                </a:extLst>
              </a:tr>
            </a:tbl>
          </a:graphicData>
        </a:graphic>
      </p:graphicFrame>
      <p:grpSp>
        <p:nvGrpSpPr>
          <p:cNvPr id="21" name="Group 20">
            <a:extLst>
              <a:ext uri="{FF2B5EF4-FFF2-40B4-BE49-F238E27FC236}">
                <a16:creationId xmlns:a16="http://schemas.microsoft.com/office/drawing/2014/main" id="{2549D187-448A-B847-8DB8-7C9450DA9FCB}"/>
              </a:ext>
            </a:extLst>
          </p:cNvPr>
          <p:cNvGrpSpPr/>
          <p:nvPr/>
        </p:nvGrpSpPr>
        <p:grpSpPr>
          <a:xfrm>
            <a:off x="601534" y="3709067"/>
            <a:ext cx="8042910" cy="971789"/>
            <a:chOff x="317500" y="317500"/>
            <a:chExt cx="8042910" cy="971789"/>
          </a:xfrm>
        </p:grpSpPr>
        <p:pic>
          <p:nvPicPr>
            <p:cNvPr id="19" name="PFE element 31">
              <a:extLst>
                <a:ext uri="{FF2B5EF4-FFF2-40B4-BE49-F238E27FC236}">
                  <a16:creationId xmlns:a16="http://schemas.microsoft.com/office/drawing/2014/main" id="{A5050811-D4B3-A740-8451-3382669041BA}"/>
                </a:ext>
              </a:extLst>
            </p:cNvPr>
            <p:cNvPicPr>
              <a:picLocks/>
            </p:cNvPicPr>
            <p:nvPr/>
          </p:nvPicPr>
          <p:blipFill>
            <a:blip r:embed="rId6"/>
            <a:stretch>
              <a:fillRect/>
            </a:stretch>
          </p:blipFill>
          <p:spPr>
            <a:xfrm>
              <a:off x="317500" y="317500"/>
              <a:ext cx="8042910" cy="971789"/>
            </a:xfrm>
            <a:prstGeom prst="rect">
              <a:avLst/>
            </a:prstGeom>
          </p:spPr>
        </p:pic>
        <p:sp>
          <p:nvSpPr>
            <p:cNvPr id="20" name="Shape_157">
              <a:extLst>
                <a:ext uri="{FF2B5EF4-FFF2-40B4-BE49-F238E27FC236}">
                  <a16:creationId xmlns:a16="http://schemas.microsoft.com/office/drawing/2014/main" id="{14A08481-0EE8-7542-8A72-867E21099A1D}"/>
                </a:ext>
              </a:extLst>
            </p:cNvPr>
            <p:cNvSpPr/>
            <p:nvPr/>
          </p:nvSpPr>
          <p:spPr>
            <a:xfrm>
              <a:off x="317500" y="317500"/>
              <a:ext cx="8042910" cy="971789"/>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75651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tanding in a room&#10;&#10;Description automatically generated">
            <a:hlinkClick r:id="rId3"/>
            <a:extLst>
              <a:ext uri="{FF2B5EF4-FFF2-40B4-BE49-F238E27FC236}">
                <a16:creationId xmlns:a16="http://schemas.microsoft.com/office/drawing/2014/main" id="{6E4DFA73-96E2-2E4F-BDFE-F9BE0C3A5876}"/>
              </a:ext>
            </a:extLst>
          </p:cNvPr>
          <p:cNvPicPr>
            <a:picLocks noChangeAspect="1"/>
          </p:cNvPicPr>
          <p:nvPr/>
        </p:nvPicPr>
        <p:blipFill>
          <a:blip r:embed="rId4"/>
          <a:stretch>
            <a:fillRect/>
          </a:stretch>
        </p:blipFill>
        <p:spPr>
          <a:xfrm>
            <a:off x="581064" y="1795544"/>
            <a:ext cx="7981871" cy="4135935"/>
          </a:xfrm>
          <a:prstGeom prst="rect">
            <a:avLst/>
          </a:prstGeom>
        </p:spPr>
      </p:pic>
      <p:pic>
        <p:nvPicPr>
          <p:cNvPr id="9" name="PFE element 33">
            <a:extLst>
              <a:ext uri="{FF2B5EF4-FFF2-40B4-BE49-F238E27FC236}">
                <a16:creationId xmlns:a16="http://schemas.microsoft.com/office/drawing/2014/main" id="{5F3FB535-0726-184A-9C79-4A72BE24CF19}"/>
              </a:ext>
            </a:extLst>
          </p:cNvPr>
          <p:cNvPicPr>
            <a:picLocks/>
          </p:cNvPicPr>
          <p:nvPr/>
        </p:nvPicPr>
        <p:blipFill>
          <a:blip r:embed="rId5"/>
          <a:stretch>
            <a:fillRect/>
          </a:stretch>
        </p:blipFill>
        <p:spPr>
          <a:xfrm>
            <a:off x="487086" y="546360"/>
            <a:ext cx="7886700" cy="941070"/>
          </a:xfrm>
          <a:prstGeom prst="rect">
            <a:avLst/>
          </a:prstGeom>
        </p:spPr>
      </p:pic>
      <p:sp>
        <p:nvSpPr>
          <p:cNvPr id="6" name="Oval 5">
            <a:hlinkClick r:id="rId3"/>
            <a:extLst>
              <a:ext uri="{FF2B5EF4-FFF2-40B4-BE49-F238E27FC236}">
                <a16:creationId xmlns:a16="http://schemas.microsoft.com/office/drawing/2014/main" id="{7CD11237-F83A-4C49-A026-521695625859}"/>
              </a:ext>
            </a:extLst>
          </p:cNvPr>
          <p:cNvSpPr/>
          <p:nvPr/>
        </p:nvSpPr>
        <p:spPr>
          <a:xfrm>
            <a:off x="4039673" y="3106901"/>
            <a:ext cx="1180309" cy="11803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iangle 6">
            <a:hlinkClick r:id="rId3"/>
            <a:extLst>
              <a:ext uri="{FF2B5EF4-FFF2-40B4-BE49-F238E27FC236}">
                <a16:creationId xmlns:a16="http://schemas.microsoft.com/office/drawing/2014/main" id="{C1DE8405-057B-AD44-8173-2FCEC0CECEF3}"/>
              </a:ext>
            </a:extLst>
          </p:cNvPr>
          <p:cNvSpPr/>
          <p:nvPr/>
        </p:nvSpPr>
        <p:spPr>
          <a:xfrm rot="5400000">
            <a:off x="4458638" y="3494331"/>
            <a:ext cx="470322" cy="405450"/>
          </a:xfrm>
          <a:prstGeom prst="triangle">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82453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4B91AA-672A-ED48-8B4E-422B036834FC}"/>
              </a:ext>
            </a:extLst>
          </p:cNvPr>
          <p:cNvPicPr>
            <a:picLocks noChangeAspect="1"/>
          </p:cNvPicPr>
          <p:nvPr/>
        </p:nvPicPr>
        <p:blipFill>
          <a:blip r:embed="rId3"/>
          <a:stretch>
            <a:fillRect/>
          </a:stretch>
        </p:blipFill>
        <p:spPr>
          <a:xfrm>
            <a:off x="3962380" y="2620914"/>
            <a:ext cx="1204227" cy="1478941"/>
          </a:xfrm>
          <a:prstGeom prst="rect">
            <a:avLst/>
          </a:prstGeom>
        </p:spPr>
      </p:pic>
      <p:pic>
        <p:nvPicPr>
          <p:cNvPr id="9" name="PFE element 37">
            <a:extLst>
              <a:ext uri="{FF2B5EF4-FFF2-40B4-BE49-F238E27FC236}">
                <a16:creationId xmlns:a16="http://schemas.microsoft.com/office/drawing/2014/main" id="{3349209D-A916-7243-9DC5-BC6B5D911B53}"/>
              </a:ext>
            </a:extLst>
          </p:cNvPr>
          <p:cNvPicPr>
            <a:picLocks/>
          </p:cNvPicPr>
          <p:nvPr/>
        </p:nvPicPr>
        <p:blipFill>
          <a:blip r:embed="rId4"/>
          <a:stretch>
            <a:fillRect/>
          </a:stretch>
        </p:blipFill>
        <p:spPr>
          <a:xfrm>
            <a:off x="487086" y="546360"/>
            <a:ext cx="7886700" cy="524154"/>
          </a:xfrm>
          <a:prstGeom prst="rect">
            <a:avLst/>
          </a:prstGeom>
        </p:spPr>
      </p:pic>
      <p:pic>
        <p:nvPicPr>
          <p:cNvPr id="14" name="PFE element 38">
            <a:extLst>
              <a:ext uri="{FF2B5EF4-FFF2-40B4-BE49-F238E27FC236}">
                <a16:creationId xmlns:a16="http://schemas.microsoft.com/office/drawing/2014/main" id="{8A928355-CBD8-D046-A71A-EF064D3C9BDA}"/>
              </a:ext>
            </a:extLst>
          </p:cNvPr>
          <p:cNvPicPr>
            <a:picLocks/>
          </p:cNvPicPr>
          <p:nvPr/>
        </p:nvPicPr>
        <p:blipFill>
          <a:blip r:embed="rId5"/>
          <a:stretch>
            <a:fillRect/>
          </a:stretch>
        </p:blipFill>
        <p:spPr>
          <a:xfrm>
            <a:off x="494715" y="1418182"/>
            <a:ext cx="4000500" cy="6008370"/>
          </a:xfrm>
          <a:prstGeom prst="rect">
            <a:avLst/>
          </a:prstGeom>
        </p:spPr>
      </p:pic>
      <p:sp>
        <p:nvSpPr>
          <p:cNvPr id="5" name="Triangle 4">
            <a:extLst>
              <a:ext uri="{FF2B5EF4-FFF2-40B4-BE49-F238E27FC236}">
                <a16:creationId xmlns:a16="http://schemas.microsoft.com/office/drawing/2014/main" id="{C4683C6C-68FF-9644-B1C4-46C1037A9AA5}"/>
              </a:ext>
            </a:extLst>
          </p:cNvPr>
          <p:cNvSpPr/>
          <p:nvPr/>
        </p:nvSpPr>
        <p:spPr>
          <a:xfrm rot="16200000">
            <a:off x="4788384" y="2263676"/>
            <a:ext cx="1280160" cy="1782000"/>
          </a:xfrm>
          <a:prstGeom prst="triangle">
            <a:avLst/>
          </a:prstGeom>
          <a:solidFill>
            <a:schemeClr val="bg1">
              <a:alpha val="70000"/>
            </a:schemeClr>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FF61717-C126-1D49-8D10-B80A5833CF9B}"/>
              </a:ext>
            </a:extLst>
          </p:cNvPr>
          <p:cNvSpPr/>
          <p:nvPr/>
        </p:nvSpPr>
        <p:spPr>
          <a:xfrm>
            <a:off x="5655773" y="1691635"/>
            <a:ext cx="2926080" cy="2926080"/>
          </a:xfrm>
          <a:prstGeom prst="ellipse">
            <a:avLst/>
          </a:prstGeom>
          <a:blipFill dpi="0" rotWithShape="1">
            <a:blip r:embed="rId6"/>
            <a:srcRect/>
            <a:stretch>
              <a:fillRect l="-17000" t="-17000" r="-19000" b="-19000"/>
            </a:stretch>
          </a:blip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FE element 41">
            <a:extLst>
              <a:ext uri="{FF2B5EF4-FFF2-40B4-BE49-F238E27FC236}">
                <a16:creationId xmlns:a16="http://schemas.microsoft.com/office/drawing/2014/main" id="{6F1CEA68-618B-3D4E-8BE4-263096FFD9D6}"/>
              </a:ext>
            </a:extLst>
          </p:cNvPr>
          <p:cNvPicPr>
            <a:picLocks/>
          </p:cNvPicPr>
          <p:nvPr/>
        </p:nvPicPr>
        <p:blipFill>
          <a:blip r:embed="rId7"/>
          <a:stretch>
            <a:fillRect/>
          </a:stretch>
        </p:blipFill>
        <p:spPr>
          <a:xfrm>
            <a:off x="7770392" y="2400178"/>
            <a:ext cx="1082040" cy="344335"/>
          </a:xfrm>
          <a:prstGeom prst="rect">
            <a:avLst/>
          </a:prstGeom>
        </p:spPr>
      </p:pic>
      <p:pic>
        <p:nvPicPr>
          <p:cNvPr id="20" name="PFE element 42">
            <a:extLst>
              <a:ext uri="{FF2B5EF4-FFF2-40B4-BE49-F238E27FC236}">
                <a16:creationId xmlns:a16="http://schemas.microsoft.com/office/drawing/2014/main" id="{388E156C-FFE5-A447-8C55-0D40ECACEDF2}"/>
              </a:ext>
            </a:extLst>
          </p:cNvPr>
          <p:cNvPicPr>
            <a:picLocks/>
          </p:cNvPicPr>
          <p:nvPr/>
        </p:nvPicPr>
        <p:blipFill>
          <a:blip r:embed="rId8"/>
          <a:stretch>
            <a:fillRect/>
          </a:stretch>
        </p:blipFill>
        <p:spPr>
          <a:xfrm>
            <a:off x="7460390" y="3461612"/>
            <a:ext cx="1098045" cy="1028700"/>
          </a:xfrm>
          <a:prstGeom prst="rect">
            <a:avLst/>
          </a:prstGeom>
        </p:spPr>
      </p:pic>
      <p:pic>
        <p:nvPicPr>
          <p:cNvPr id="22" name="PFE element 43">
            <a:extLst>
              <a:ext uri="{FF2B5EF4-FFF2-40B4-BE49-F238E27FC236}">
                <a16:creationId xmlns:a16="http://schemas.microsoft.com/office/drawing/2014/main" id="{8255EC81-0995-1241-B85D-90E0DD0E9973}"/>
              </a:ext>
            </a:extLst>
          </p:cNvPr>
          <p:cNvPicPr>
            <a:picLocks/>
          </p:cNvPicPr>
          <p:nvPr/>
        </p:nvPicPr>
        <p:blipFill>
          <a:blip r:embed="rId9"/>
          <a:stretch>
            <a:fillRect/>
          </a:stretch>
        </p:blipFill>
        <p:spPr>
          <a:xfrm>
            <a:off x="7526254" y="3695223"/>
            <a:ext cx="777240" cy="716280"/>
          </a:xfrm>
          <a:prstGeom prst="rect">
            <a:avLst/>
          </a:prstGeom>
        </p:spPr>
      </p:pic>
    </p:spTree>
    <p:extLst>
      <p:ext uri="{BB962C8B-B14F-4D97-AF65-F5344CB8AC3E}">
        <p14:creationId xmlns:p14="http://schemas.microsoft.com/office/powerpoint/2010/main" val="39595903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FE element 44">
            <a:extLst>
              <a:ext uri="{FF2B5EF4-FFF2-40B4-BE49-F238E27FC236}">
                <a16:creationId xmlns:a16="http://schemas.microsoft.com/office/drawing/2014/main" id="{BB19B0D1-2801-0E45-B72B-797F3A7DB7F4}"/>
              </a:ext>
            </a:extLst>
          </p:cNvPr>
          <p:cNvPicPr>
            <a:picLocks/>
          </p:cNvPicPr>
          <p:nvPr/>
        </p:nvPicPr>
        <p:blipFill>
          <a:blip r:embed="rId3"/>
          <a:stretch>
            <a:fillRect/>
          </a:stretch>
        </p:blipFill>
        <p:spPr>
          <a:xfrm>
            <a:off x="487086" y="546360"/>
            <a:ext cx="7886700" cy="524154"/>
          </a:xfrm>
          <a:prstGeom prst="rect">
            <a:avLst/>
          </a:prstGeom>
        </p:spPr>
      </p:pic>
      <p:sp>
        <p:nvSpPr>
          <p:cNvPr id="3" name="pfehide45" hidden="1">
            <a:extLst>
              <a:ext uri="{FF2B5EF4-FFF2-40B4-BE49-F238E27FC236}">
                <a16:creationId xmlns:a16="http://schemas.microsoft.com/office/drawing/2014/main" id="{8FFFA0BF-3219-614B-9BED-D94ECB5B2229}"/>
              </a:ext>
            </a:extLst>
          </p:cNvPr>
          <p:cNvSpPr txBox="1">
            <a:spLocks/>
          </p:cNvSpPr>
          <p:nvPr/>
        </p:nvSpPr>
        <p:spPr>
          <a:xfrm>
            <a:off x="487086" y="1243662"/>
            <a:ext cx="7819354" cy="2350949"/>
          </a:xfrm>
          <a:prstGeom prst="rect">
            <a:avLst/>
          </a:prstGeom>
          <a:noFill/>
          <a:ln>
            <a:noFill/>
          </a:ln>
        </p:spPr>
        <p:txBody>
          <a:bodyPr spcFirstLastPara="1" wrap="square" lIns="91425" tIns="45700" rIns="91425" bIns="45700" anchor="t" anchorCtr="0">
            <a:noAutofit/>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500"/>
              </a:spcBef>
              <a:buSzPct val="100000"/>
            </a:pPr>
            <a:r>
              <a:rPr lang="en-US" sz="1600">
                <a:highlight>
                  <a:srgbClr val="FFFFFF"/>
                </a:highlight>
                <a:latin typeface="Helvetica Neue" panose="02000503000000020004" pitchFamily="2" charset="0"/>
              </a:rPr>
              <a:t>Endorphins naturally block pain by binding to opioid receptors in the spinal cord and other parts of the nervous system </a:t>
            </a:r>
          </a:p>
          <a:p>
            <a:pPr>
              <a:lnSpc>
                <a:spcPct val="100000"/>
              </a:lnSpc>
              <a:spcBef>
                <a:spcPts val="1500"/>
              </a:spcBef>
              <a:buSzPct val="100000"/>
            </a:pPr>
            <a:r>
              <a:rPr lang="en-US" sz="1600">
                <a:highlight>
                  <a:srgbClr val="FFFFFF"/>
                </a:highlight>
                <a:latin typeface="Helvetica Neue" panose="02000503000000020004" pitchFamily="2" charset="0"/>
              </a:rPr>
              <a:t>Opioids mimic endorphins, but cause a much stronger pain-blocking signal </a:t>
            </a:r>
          </a:p>
          <a:p>
            <a:pPr marL="457200">
              <a:lnSpc>
                <a:spcPct val="100000"/>
              </a:lnSpc>
              <a:spcBef>
                <a:spcPts val="2000"/>
              </a:spcBef>
              <a:spcAft>
                <a:spcPts val="1000"/>
              </a:spcAft>
              <a:buClr>
                <a:srgbClr val="444444"/>
              </a:buClr>
              <a:buSzPct val="100000"/>
              <a:buFont typeface="Arial" panose="020B0604020202020204" pitchFamily="34" charset="0"/>
              <a:buNone/>
            </a:pPr>
            <a:endParaRPr lang="en-US" sz="1600">
              <a:latin typeface="Helvetica Neue" panose="02000503000000020004" pitchFamily="2" charset="0"/>
            </a:endParaRPr>
          </a:p>
        </p:txBody>
      </p:sp>
      <p:grpSp>
        <p:nvGrpSpPr>
          <p:cNvPr id="15" name="Group 14">
            <a:extLst>
              <a:ext uri="{FF2B5EF4-FFF2-40B4-BE49-F238E27FC236}">
                <a16:creationId xmlns:a16="http://schemas.microsoft.com/office/drawing/2014/main" id="{50E11E99-9C50-5449-826A-8C5B759A1378}"/>
              </a:ext>
            </a:extLst>
          </p:cNvPr>
          <p:cNvGrpSpPr/>
          <p:nvPr/>
        </p:nvGrpSpPr>
        <p:grpSpPr>
          <a:xfrm>
            <a:off x="480083" y="1243662"/>
            <a:ext cx="7833360" cy="2346960"/>
            <a:chOff x="317500" y="317500"/>
            <a:chExt cx="7833360" cy="2346960"/>
          </a:xfrm>
        </p:grpSpPr>
        <p:pic>
          <p:nvPicPr>
            <p:cNvPr id="13" name="PFE element 45">
              <a:extLst>
                <a:ext uri="{FF2B5EF4-FFF2-40B4-BE49-F238E27FC236}">
                  <a16:creationId xmlns:a16="http://schemas.microsoft.com/office/drawing/2014/main" id="{7A377C41-E1A5-9C4E-936E-ADC886DDA781}"/>
                </a:ext>
              </a:extLst>
            </p:cNvPr>
            <p:cNvPicPr>
              <a:picLocks/>
            </p:cNvPicPr>
            <p:nvPr/>
          </p:nvPicPr>
          <p:blipFill>
            <a:blip r:embed="rId4"/>
            <a:stretch>
              <a:fillRect/>
            </a:stretch>
          </p:blipFill>
          <p:spPr>
            <a:xfrm>
              <a:off x="317500" y="317500"/>
              <a:ext cx="7833360" cy="2346960"/>
            </a:xfrm>
            <a:prstGeom prst="rect">
              <a:avLst/>
            </a:prstGeom>
          </p:spPr>
        </p:pic>
        <p:sp>
          <p:nvSpPr>
            <p:cNvPr id="14" name="Shape_158">
              <a:extLst>
                <a:ext uri="{FF2B5EF4-FFF2-40B4-BE49-F238E27FC236}">
                  <a16:creationId xmlns:a16="http://schemas.microsoft.com/office/drawing/2014/main" id="{E8892010-7D8F-6C45-B052-2032ECF6BAC3}"/>
                </a:ext>
              </a:extLst>
            </p:cNvPr>
            <p:cNvSpPr/>
            <p:nvPr/>
          </p:nvSpPr>
          <p:spPr>
            <a:xfrm>
              <a:off x="317500" y="317500"/>
              <a:ext cx="7833360" cy="234696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pfehide46" hidden="1">
            <a:extLst>
              <a:ext uri="{FF2B5EF4-FFF2-40B4-BE49-F238E27FC236}">
                <a16:creationId xmlns:a16="http://schemas.microsoft.com/office/drawing/2014/main" id="{DB6E9D97-149D-AC44-9F84-773FDE7E03B1}"/>
              </a:ext>
            </a:extLst>
          </p:cNvPr>
          <p:cNvSpPr txBox="1">
            <a:spLocks/>
          </p:cNvSpPr>
          <p:nvPr/>
        </p:nvSpPr>
        <p:spPr>
          <a:xfrm>
            <a:off x="422622" y="3545490"/>
            <a:ext cx="7253728" cy="55323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RPr lang="en-US"/>
            </a:defPPr>
            <a:lvl1pPr marL="457200" marR="0" lvl="0" indent="-342900" algn="l" defTabSz="914400" rtl="0" eaLnBrk="1" latinLnBrk="0" hangingPunct="1">
              <a:lnSpc>
                <a:spcPct val="90000"/>
              </a:lnSpc>
              <a:spcBef>
                <a:spcPts val="1000"/>
              </a:spcBef>
              <a:spcAft>
                <a:spcPts val="0"/>
              </a:spcAft>
              <a:buClr>
                <a:schemeClr val="dk1"/>
              </a:buClr>
              <a:buSzPts val="1800"/>
              <a:buFont typeface="Arial"/>
              <a:buChar char="•"/>
              <a:defRPr sz="2800" b="0" i="0" u="none" strike="noStrike" kern="1200" cap="none">
                <a:solidFill>
                  <a:schemeClr val="dk1"/>
                </a:solidFill>
                <a:latin typeface="Calibri"/>
                <a:ea typeface="Calibri"/>
                <a:cs typeface="Calibri"/>
                <a:sym typeface="Calibri"/>
              </a:defRPr>
            </a:lvl1pPr>
            <a:lvl2pPr marL="914400" marR="0" lvl="1" indent="-342900" algn="l" defTabSz="914400" rtl="0" eaLnBrk="1" latinLnBrk="0" hangingPunct="1">
              <a:lnSpc>
                <a:spcPct val="90000"/>
              </a:lnSpc>
              <a:spcBef>
                <a:spcPts val="500"/>
              </a:spcBef>
              <a:spcAft>
                <a:spcPts val="0"/>
              </a:spcAft>
              <a:buClr>
                <a:schemeClr val="dk1"/>
              </a:buClr>
              <a:buSzPts val="1800"/>
              <a:buFont typeface="Arial"/>
              <a:buChar char="•"/>
              <a:defRPr sz="2400" b="0" i="0" u="none" strike="noStrike" kern="1200" cap="none">
                <a:solidFill>
                  <a:schemeClr val="dk1"/>
                </a:solidFill>
                <a:latin typeface="Calibri"/>
                <a:ea typeface="Calibri"/>
                <a:cs typeface="Calibri"/>
                <a:sym typeface="Calibri"/>
              </a:defRPr>
            </a:lvl2pPr>
            <a:lvl3pPr marL="1371600" marR="0" lvl="2" indent="-342900" algn="l" defTabSz="914400" rtl="0" eaLnBrk="1" latinLnBrk="0" hangingPunct="1">
              <a:lnSpc>
                <a:spcPct val="90000"/>
              </a:lnSpc>
              <a:spcBef>
                <a:spcPts val="500"/>
              </a:spcBef>
              <a:spcAft>
                <a:spcPts val="0"/>
              </a:spcAft>
              <a:buClr>
                <a:schemeClr val="dk1"/>
              </a:buClr>
              <a:buSzPts val="1800"/>
              <a:buFont typeface="Arial"/>
              <a:buChar char="•"/>
              <a:defRPr sz="2000" b="0" i="0" u="none" strike="noStrike" kern="1200" cap="none">
                <a:solidFill>
                  <a:schemeClr val="dk1"/>
                </a:solidFill>
                <a:latin typeface="Calibri"/>
                <a:ea typeface="Calibri"/>
                <a:cs typeface="Calibri"/>
                <a:sym typeface="Calibri"/>
              </a:defRPr>
            </a:lvl3pPr>
            <a:lvl4pPr marL="1828800" marR="0" lvl="3"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4pPr>
            <a:lvl5pPr marL="2286000" marR="0" lvl="4"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5pPr>
            <a:lvl6pPr marL="2743200" marR="0" lvl="5"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6pPr>
            <a:lvl7pPr marL="3200400" marR="0" lvl="6"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7pPr>
            <a:lvl8pPr marL="3657600" marR="0" lvl="7"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8pPr>
            <a:lvl9pPr marL="4114800" marR="0" lvl="8"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9pPr>
          </a:lstStyle>
          <a:p>
            <a:pPr marL="323850" indent="-285750">
              <a:lnSpc>
                <a:spcPct val="100000"/>
              </a:lnSpc>
              <a:spcBef>
                <a:spcPts val="1500"/>
              </a:spcBef>
              <a:buSzPct val="100000"/>
            </a:pPr>
            <a:r>
              <a:rPr lang="en-US" sz="1600" dirty="0">
                <a:highlight>
                  <a:srgbClr val="FFFFFF"/>
                </a:highlight>
                <a:latin typeface="Helvetica Neue" panose="02000503000000020004" pitchFamily="2" charset="0"/>
              </a:rPr>
              <a:t>Endorphins prompt the release of dopamine, which causes pleasure</a:t>
            </a:r>
          </a:p>
          <a:p>
            <a:pPr marL="323850" indent="-285750">
              <a:lnSpc>
                <a:spcPct val="100000"/>
              </a:lnSpc>
              <a:spcBef>
                <a:spcPts val="1500"/>
              </a:spcBef>
              <a:buSzPct val="100000"/>
            </a:pPr>
            <a:r>
              <a:rPr lang="en-US" sz="1600" dirty="0">
                <a:highlight>
                  <a:srgbClr val="FFFFFF"/>
                </a:highlight>
                <a:latin typeface="Helvetica Neue" panose="02000503000000020004" pitchFamily="2" charset="0"/>
              </a:rPr>
              <a:t>Opioid drugs cause a larger flood of dopamine to be released</a:t>
            </a:r>
          </a:p>
          <a:p>
            <a:pPr lvl="1" indent="-419100">
              <a:lnSpc>
                <a:spcPct val="100000"/>
              </a:lnSpc>
              <a:spcBef>
                <a:spcPts val="1500"/>
              </a:spcBef>
              <a:buSzPct val="100000"/>
            </a:pPr>
            <a:r>
              <a:rPr lang="en-US" sz="1600" dirty="0">
                <a:highlight>
                  <a:srgbClr val="FFFFFF"/>
                </a:highlight>
                <a:latin typeface="Helvetica Neue" panose="02000503000000020004" pitchFamily="2" charset="0"/>
              </a:rPr>
              <a:t>These effects are often referred to as euphoria, which is defined as feelings of intense excitement or happiness</a:t>
            </a:r>
          </a:p>
          <a:p>
            <a:pPr lvl="1" indent="-419100">
              <a:lnSpc>
                <a:spcPct val="100000"/>
              </a:lnSpc>
              <a:spcBef>
                <a:spcPts val="1500"/>
              </a:spcBef>
              <a:buSzPct val="100000"/>
            </a:pPr>
            <a:r>
              <a:rPr lang="en-US" sz="1600" dirty="0">
                <a:highlight>
                  <a:srgbClr val="FFFFFF"/>
                </a:highlight>
                <a:latin typeface="Helvetica Neue" panose="02000503000000020004" pitchFamily="2" charset="0"/>
              </a:rPr>
              <a:t>The brain can remember this “high” and can start to crave the intensity produced by the opioid drug</a:t>
            </a:r>
            <a:endParaRPr lang="en-US" sz="1600" dirty="0">
              <a:latin typeface="Helvetica Neue" panose="02000503000000020004" pitchFamily="2" charset="0"/>
            </a:endParaRPr>
          </a:p>
          <a:p>
            <a:pPr indent="-228600">
              <a:lnSpc>
                <a:spcPct val="100000"/>
              </a:lnSpc>
              <a:spcBef>
                <a:spcPts val="2000"/>
              </a:spcBef>
              <a:spcAft>
                <a:spcPts val="1000"/>
              </a:spcAft>
              <a:buClr>
                <a:srgbClr val="444444"/>
              </a:buClr>
              <a:buSzPct val="100000"/>
              <a:buFont typeface="Arial"/>
              <a:buNone/>
            </a:pPr>
            <a:endParaRPr lang="en-US" sz="1600" dirty="0">
              <a:latin typeface="Helvetica Neue" panose="02000503000000020004" pitchFamily="2" charset="0"/>
            </a:endParaRPr>
          </a:p>
        </p:txBody>
      </p:sp>
      <p:grpSp>
        <p:nvGrpSpPr>
          <p:cNvPr id="19" name="Group 18">
            <a:extLst>
              <a:ext uri="{FF2B5EF4-FFF2-40B4-BE49-F238E27FC236}">
                <a16:creationId xmlns:a16="http://schemas.microsoft.com/office/drawing/2014/main" id="{4F59128C-122A-724E-A19A-2D7B2DA3DEA2}"/>
              </a:ext>
            </a:extLst>
          </p:cNvPr>
          <p:cNvGrpSpPr/>
          <p:nvPr/>
        </p:nvGrpSpPr>
        <p:grpSpPr>
          <a:xfrm>
            <a:off x="422622" y="3543675"/>
            <a:ext cx="7250430" cy="5535930"/>
            <a:chOff x="317500" y="317500"/>
            <a:chExt cx="7250430" cy="5535930"/>
          </a:xfrm>
        </p:grpSpPr>
        <p:pic>
          <p:nvPicPr>
            <p:cNvPr id="17" name="PFE element 46">
              <a:extLst>
                <a:ext uri="{FF2B5EF4-FFF2-40B4-BE49-F238E27FC236}">
                  <a16:creationId xmlns:a16="http://schemas.microsoft.com/office/drawing/2014/main" id="{B631FA39-8AD8-4E4A-AFCB-AFABB79092E5}"/>
                </a:ext>
              </a:extLst>
            </p:cNvPr>
            <p:cNvPicPr>
              <a:picLocks/>
            </p:cNvPicPr>
            <p:nvPr/>
          </p:nvPicPr>
          <p:blipFill>
            <a:blip r:embed="rId5"/>
            <a:stretch>
              <a:fillRect/>
            </a:stretch>
          </p:blipFill>
          <p:spPr>
            <a:xfrm>
              <a:off x="317500" y="317500"/>
              <a:ext cx="7250430" cy="5535930"/>
            </a:xfrm>
            <a:prstGeom prst="rect">
              <a:avLst/>
            </a:prstGeom>
          </p:spPr>
        </p:pic>
        <p:sp>
          <p:nvSpPr>
            <p:cNvPr id="18" name="Shape_159">
              <a:extLst>
                <a:ext uri="{FF2B5EF4-FFF2-40B4-BE49-F238E27FC236}">
                  <a16:creationId xmlns:a16="http://schemas.microsoft.com/office/drawing/2014/main" id="{08416C21-541E-C041-9E1E-62D5C915EB8A}"/>
                </a:ext>
              </a:extLst>
            </p:cNvPr>
            <p:cNvSpPr/>
            <p:nvPr/>
          </p:nvSpPr>
          <p:spPr>
            <a:xfrm>
              <a:off x="317500" y="317500"/>
              <a:ext cx="7250430" cy="553593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pfehide47" hidden="1">
            <a:extLst>
              <a:ext uri="{FF2B5EF4-FFF2-40B4-BE49-F238E27FC236}">
                <a16:creationId xmlns:a16="http://schemas.microsoft.com/office/drawing/2014/main" id="{B03CDFB6-069C-5B43-AF96-CECA7C2B264A}"/>
              </a:ext>
            </a:extLst>
          </p:cNvPr>
          <p:cNvSpPr/>
          <p:nvPr/>
        </p:nvSpPr>
        <p:spPr>
          <a:xfrm>
            <a:off x="571610" y="2697065"/>
            <a:ext cx="3608735" cy="800474"/>
          </a:xfrm>
          <a:prstGeom prst="rightArrow">
            <a:avLst/>
          </a:prstGeom>
          <a:solidFill>
            <a:schemeClr val="bg1"/>
          </a:solidFill>
          <a:ln w="38100">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lvl1pPr>
            <a:lvl2pPr marL="457200" algn="l" defTabSz="914400" rtl="0" eaLnBrk="1" latinLnBrk="0" hangingPunct="1">
              <a:defRPr sz="1800" kern="1200"/>
            </a:lvl2pPr>
            <a:lvl3pPr marL="914400" algn="l" defTabSz="914400" rtl="0" eaLnBrk="1" latinLnBrk="0" hangingPunct="1">
              <a:defRPr sz="1800" kern="1200"/>
            </a:lvl3pPr>
            <a:lvl4pPr marL="1371600" algn="l" defTabSz="914400" rtl="0" eaLnBrk="1" latinLnBrk="0" hangingPunct="1">
              <a:defRPr sz="1800" kern="1200"/>
            </a:lvl4pPr>
            <a:lvl5pPr marL="1828800" algn="l" defTabSz="914400" rtl="0" eaLnBrk="1" latinLnBrk="0" hangingPunct="1">
              <a:defRPr sz="1800" kern="1200"/>
            </a:lvl5pPr>
            <a:lvl6pPr marL="2286000" algn="l" defTabSz="914400" rtl="0" eaLnBrk="1" latinLnBrk="0" hangingPunct="1">
              <a:defRPr sz="1800" kern="1200"/>
            </a:lvl6pPr>
            <a:lvl7pPr marL="2743200" algn="l" defTabSz="914400" rtl="0" eaLnBrk="1" latinLnBrk="0" hangingPunct="1">
              <a:defRPr sz="1800" kern="1200"/>
            </a:lvl7pPr>
            <a:lvl8pPr marL="3200400" algn="l" defTabSz="914400" rtl="0" eaLnBrk="1" latinLnBrk="0" hangingPunct="1">
              <a:defRPr sz="1800" kern="1200"/>
            </a:lvl8pPr>
            <a:lvl9pPr marL="3657600" algn="l" defTabSz="914400" rtl="0" eaLnBrk="1" latinLnBrk="0" hangingPunct="1">
              <a:defRPr sz="1800" kern="1200"/>
            </a:lvl9pPr>
          </a:lstStyle>
          <a:p>
            <a:pPr algn="ctr"/>
            <a:r>
              <a:rPr lang="en-US" sz="1400" b="1">
                <a:solidFill>
                  <a:srgbClr val="505050"/>
                </a:solidFill>
                <a:latin typeface="Helvetica Neue" panose="02000503000000020004" pitchFamily="2" charset="0"/>
              </a:rPr>
              <a:t>Endorphins </a:t>
            </a:r>
            <a:r>
              <a:rPr lang="en-US" sz="1400" b="1">
                <a:solidFill>
                  <a:srgbClr val="505050"/>
                </a:solidFill>
                <a:latin typeface="Helvetica Neue" panose="02000503000000020004" pitchFamily="2" charset="0"/>
                <a:sym typeface="Wingdings" panose="05000000000000000000" pitchFamily="2" charset="2"/>
              </a:rPr>
              <a:t>&gt; Release of Dopamine</a:t>
            </a:r>
            <a:endParaRPr lang="en-US" sz="1400" b="1">
              <a:solidFill>
                <a:srgbClr val="505050"/>
              </a:solidFill>
              <a:latin typeface="Helvetica Neue" panose="02000503000000020004" pitchFamily="2" charset="0"/>
            </a:endParaRPr>
          </a:p>
        </p:txBody>
      </p:sp>
      <p:grpSp>
        <p:nvGrpSpPr>
          <p:cNvPr id="23" name="Group 22">
            <a:extLst>
              <a:ext uri="{FF2B5EF4-FFF2-40B4-BE49-F238E27FC236}">
                <a16:creationId xmlns:a16="http://schemas.microsoft.com/office/drawing/2014/main" id="{CC7E60F4-AA9C-8442-8278-D616C73F620C}"/>
              </a:ext>
            </a:extLst>
          </p:cNvPr>
          <p:cNvGrpSpPr/>
          <p:nvPr/>
        </p:nvGrpSpPr>
        <p:grpSpPr>
          <a:xfrm>
            <a:off x="549083" y="2651532"/>
            <a:ext cx="3653790" cy="891540"/>
            <a:chOff x="317500" y="317500"/>
            <a:chExt cx="3653790" cy="891540"/>
          </a:xfrm>
        </p:grpSpPr>
        <p:pic>
          <p:nvPicPr>
            <p:cNvPr id="21" name="PFE element 47">
              <a:extLst>
                <a:ext uri="{FF2B5EF4-FFF2-40B4-BE49-F238E27FC236}">
                  <a16:creationId xmlns:a16="http://schemas.microsoft.com/office/drawing/2014/main" id="{64EDF0DB-1F68-F046-8707-EAFCF8CF19BB}"/>
                </a:ext>
              </a:extLst>
            </p:cNvPr>
            <p:cNvPicPr>
              <a:picLocks/>
            </p:cNvPicPr>
            <p:nvPr/>
          </p:nvPicPr>
          <p:blipFill>
            <a:blip r:embed="rId6"/>
            <a:stretch>
              <a:fillRect/>
            </a:stretch>
          </p:blipFill>
          <p:spPr>
            <a:xfrm>
              <a:off x="317500" y="317500"/>
              <a:ext cx="3653790" cy="891540"/>
            </a:xfrm>
            <a:prstGeom prst="rect">
              <a:avLst/>
            </a:prstGeom>
          </p:spPr>
        </p:pic>
        <p:sp>
          <p:nvSpPr>
            <p:cNvPr id="22" name="Shape_160">
              <a:extLst>
                <a:ext uri="{FF2B5EF4-FFF2-40B4-BE49-F238E27FC236}">
                  <a16:creationId xmlns:a16="http://schemas.microsoft.com/office/drawing/2014/main" id="{64EF0CA9-BF30-0443-9B9B-7E80D77647DD}"/>
                </a:ext>
              </a:extLst>
            </p:cNvPr>
            <p:cNvSpPr/>
            <p:nvPr/>
          </p:nvSpPr>
          <p:spPr>
            <a:xfrm>
              <a:off x="317500" y="317500"/>
              <a:ext cx="3653790" cy="89154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75954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FE element 48">
            <a:extLst>
              <a:ext uri="{FF2B5EF4-FFF2-40B4-BE49-F238E27FC236}">
                <a16:creationId xmlns:a16="http://schemas.microsoft.com/office/drawing/2014/main" id="{6872BA11-2346-CE45-80CB-DE4CE4E270F4}"/>
              </a:ext>
            </a:extLst>
          </p:cNvPr>
          <p:cNvPicPr>
            <a:picLocks/>
          </p:cNvPicPr>
          <p:nvPr/>
        </p:nvPicPr>
        <p:blipFill>
          <a:blip r:embed="rId3"/>
          <a:stretch>
            <a:fillRect/>
          </a:stretch>
        </p:blipFill>
        <p:spPr>
          <a:xfrm>
            <a:off x="487086" y="546360"/>
            <a:ext cx="7886700" cy="941070"/>
          </a:xfrm>
          <a:prstGeom prst="rect">
            <a:avLst/>
          </a:prstGeom>
        </p:spPr>
      </p:pic>
      <p:sp>
        <p:nvSpPr>
          <p:cNvPr id="3" name="pfehide49" hidden="1">
            <a:extLst>
              <a:ext uri="{FF2B5EF4-FFF2-40B4-BE49-F238E27FC236}">
                <a16:creationId xmlns:a16="http://schemas.microsoft.com/office/drawing/2014/main" id="{B5397149-180A-DC41-B442-4E1377AAE6F3}"/>
              </a:ext>
            </a:extLst>
          </p:cNvPr>
          <p:cNvSpPr/>
          <p:nvPr/>
        </p:nvSpPr>
        <p:spPr>
          <a:xfrm>
            <a:off x="571610" y="1736560"/>
            <a:ext cx="3746817" cy="800474"/>
          </a:xfrm>
          <a:prstGeom prst="rightArrow">
            <a:avLst/>
          </a:prstGeom>
          <a:solidFill>
            <a:schemeClr val="bg1"/>
          </a:solidFill>
          <a:ln w="38100">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lvl1pPr>
            <a:lvl2pPr marL="457200" algn="l" defTabSz="914400" rtl="0" eaLnBrk="1" latinLnBrk="0" hangingPunct="1">
              <a:defRPr sz="1800" kern="1200"/>
            </a:lvl2pPr>
            <a:lvl3pPr marL="914400" algn="l" defTabSz="914400" rtl="0" eaLnBrk="1" latinLnBrk="0" hangingPunct="1">
              <a:defRPr sz="1800" kern="1200"/>
            </a:lvl3pPr>
            <a:lvl4pPr marL="1371600" algn="l" defTabSz="914400" rtl="0" eaLnBrk="1" latinLnBrk="0" hangingPunct="1">
              <a:defRPr sz="1800" kern="1200"/>
            </a:lvl4pPr>
            <a:lvl5pPr marL="1828800" algn="l" defTabSz="914400" rtl="0" eaLnBrk="1" latinLnBrk="0" hangingPunct="1">
              <a:defRPr sz="1800" kern="1200"/>
            </a:lvl5pPr>
            <a:lvl6pPr marL="2286000" algn="l" defTabSz="914400" rtl="0" eaLnBrk="1" latinLnBrk="0" hangingPunct="1">
              <a:defRPr sz="1800" kern="1200"/>
            </a:lvl6pPr>
            <a:lvl7pPr marL="2743200" algn="l" defTabSz="914400" rtl="0" eaLnBrk="1" latinLnBrk="0" hangingPunct="1">
              <a:defRPr sz="1800" kern="1200"/>
            </a:lvl7pPr>
            <a:lvl8pPr marL="3200400" algn="l" defTabSz="914400" rtl="0" eaLnBrk="1" latinLnBrk="0" hangingPunct="1">
              <a:defRPr sz="1800" kern="1200"/>
            </a:lvl8pPr>
            <a:lvl9pPr marL="3657600" algn="l" defTabSz="914400" rtl="0" eaLnBrk="1" latinLnBrk="0" hangingPunct="1">
              <a:defRPr sz="1800" kern="1200"/>
            </a:lvl9pPr>
          </a:lstStyle>
          <a:p>
            <a:pPr algn="ctr"/>
            <a:r>
              <a:rPr lang="en-US" sz="1400" b="1">
                <a:solidFill>
                  <a:srgbClr val="505050"/>
                </a:solidFill>
                <a:latin typeface="Helvetica Neue" panose="02000503000000020004" pitchFamily="2" charset="0"/>
                <a:sym typeface="Wingdings" panose="05000000000000000000" pitchFamily="2" charset="2"/>
              </a:rPr>
              <a:t>Dopamine &gt; Tolerance &amp; Dependence</a:t>
            </a:r>
            <a:endParaRPr lang="en-US" sz="1400" b="1">
              <a:solidFill>
                <a:srgbClr val="505050"/>
              </a:solidFill>
              <a:latin typeface="Helvetica Neue" panose="02000503000000020004" pitchFamily="2" charset="0"/>
            </a:endParaRPr>
          </a:p>
        </p:txBody>
      </p:sp>
      <p:grpSp>
        <p:nvGrpSpPr>
          <p:cNvPr id="14" name="Group 13">
            <a:extLst>
              <a:ext uri="{FF2B5EF4-FFF2-40B4-BE49-F238E27FC236}">
                <a16:creationId xmlns:a16="http://schemas.microsoft.com/office/drawing/2014/main" id="{EAB6DB67-ED94-8445-9903-5EDD5FC8AC25}"/>
              </a:ext>
            </a:extLst>
          </p:cNvPr>
          <p:cNvGrpSpPr/>
          <p:nvPr/>
        </p:nvGrpSpPr>
        <p:grpSpPr>
          <a:xfrm>
            <a:off x="547639" y="1691027"/>
            <a:ext cx="3794760" cy="891540"/>
            <a:chOff x="317500" y="317500"/>
            <a:chExt cx="3794760" cy="891540"/>
          </a:xfrm>
        </p:grpSpPr>
        <p:pic>
          <p:nvPicPr>
            <p:cNvPr id="12" name="PFE element 49">
              <a:extLst>
                <a:ext uri="{FF2B5EF4-FFF2-40B4-BE49-F238E27FC236}">
                  <a16:creationId xmlns:a16="http://schemas.microsoft.com/office/drawing/2014/main" id="{9848F428-381E-BB40-9575-055D386817CE}"/>
                </a:ext>
              </a:extLst>
            </p:cNvPr>
            <p:cNvPicPr>
              <a:picLocks/>
            </p:cNvPicPr>
            <p:nvPr/>
          </p:nvPicPr>
          <p:blipFill>
            <a:blip r:embed="rId4"/>
            <a:stretch>
              <a:fillRect/>
            </a:stretch>
          </p:blipFill>
          <p:spPr>
            <a:xfrm>
              <a:off x="317500" y="317500"/>
              <a:ext cx="3794760" cy="891540"/>
            </a:xfrm>
            <a:prstGeom prst="rect">
              <a:avLst/>
            </a:prstGeom>
          </p:spPr>
        </p:pic>
        <p:sp>
          <p:nvSpPr>
            <p:cNvPr id="13" name="Shape_161">
              <a:extLst>
                <a:ext uri="{FF2B5EF4-FFF2-40B4-BE49-F238E27FC236}">
                  <a16:creationId xmlns:a16="http://schemas.microsoft.com/office/drawing/2014/main" id="{322ED1D9-3A00-DA4E-8060-E0AB99BF2CD6}"/>
                </a:ext>
              </a:extLst>
            </p:cNvPr>
            <p:cNvSpPr/>
            <p:nvPr/>
          </p:nvSpPr>
          <p:spPr>
            <a:xfrm>
              <a:off x="317500" y="317500"/>
              <a:ext cx="3794760" cy="89154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4" name="pfehide50" hidden="1">
            <a:extLst>
              <a:ext uri="{FF2B5EF4-FFF2-40B4-BE49-F238E27FC236}">
                <a16:creationId xmlns:a16="http://schemas.microsoft.com/office/drawing/2014/main" id="{BDFC6E9B-CBC5-3346-9459-CBE53966956A}"/>
              </a:ext>
            </a:extLst>
          </p:cNvPr>
          <p:cNvGraphicFramePr>
            <a:graphicFrameLocks noGrp="1"/>
          </p:cNvGraphicFramePr>
          <p:nvPr>
            <p:extLst>
              <p:ext uri="{D42A27DB-BD31-4B8C-83A1-F6EECF244321}">
                <p14:modId xmlns:p14="http://schemas.microsoft.com/office/powerpoint/2010/main" val="3560314228"/>
              </p:ext>
            </p:extLst>
          </p:nvPr>
        </p:nvGraphicFramePr>
        <p:xfrm>
          <a:off x="571610" y="2852283"/>
          <a:ext cx="8128000" cy="143764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852094320"/>
                    </a:ext>
                  </a:extLst>
                </a:gridCol>
                <a:gridCol w="4064000">
                  <a:extLst>
                    <a:ext uri="{9D8B030D-6E8A-4147-A177-3AD203B41FA5}">
                      <a16:colId xmlns:a16="http://schemas.microsoft.com/office/drawing/2014/main" val="4240296971"/>
                    </a:ext>
                  </a:extLst>
                </a:gridCol>
              </a:tblGrid>
              <a:tr h="370840">
                <a:tc>
                  <a:txBody>
                    <a:bodyPr/>
                    <a:lstStyle/>
                    <a:p>
                      <a:pPr algn="ctr"/>
                      <a:r>
                        <a:rPr lang="en-US" sz="1600" b="0" i="0">
                          <a:latin typeface="Helvetica Neue" panose="02000503000000020004" pitchFamily="2" charset="0"/>
                        </a:rPr>
                        <a:t>Tolerance</a:t>
                      </a:r>
                    </a:p>
                  </a:txBody>
                  <a:tcPr anchor="ctr">
                    <a:solidFill>
                      <a:srgbClr val="8C8C8C"/>
                    </a:solidFill>
                  </a:tcPr>
                </a:tc>
                <a:tc>
                  <a:txBody>
                    <a:bodyPr/>
                    <a:lstStyle/>
                    <a:p>
                      <a:pPr algn="ctr"/>
                      <a:r>
                        <a:rPr lang="en-US" sz="1600" b="0" i="0">
                          <a:latin typeface="Helvetica Neue" panose="02000503000000020004" pitchFamily="2" charset="0"/>
                        </a:rPr>
                        <a:t>Dependence</a:t>
                      </a:r>
                    </a:p>
                  </a:txBody>
                  <a:tcPr anchor="ctr">
                    <a:solidFill>
                      <a:srgbClr val="8C8C8C"/>
                    </a:solidFill>
                  </a:tcPr>
                </a:tc>
                <a:extLst>
                  <a:ext uri="{0D108BD9-81ED-4DB2-BD59-A6C34878D82A}">
                    <a16:rowId xmlns:a16="http://schemas.microsoft.com/office/drawing/2014/main" val="1711202443"/>
                  </a:ext>
                </a:extLst>
              </a:tr>
              <a:tr h="370840">
                <a:tc>
                  <a:txBody>
                    <a:bodyPr/>
                    <a:lstStyle/>
                    <a:p>
                      <a:r>
                        <a:rPr lang="en-US" sz="1600" b="0" i="0" dirty="0">
                          <a:latin typeface="Helvetica Neue" panose="02000503000000020004" pitchFamily="2" charset="0"/>
                        </a:rPr>
                        <a:t>When someone has taken enough opioid medication over time that he/she now requires a higher or more frequent dose to feel the same effects</a:t>
                      </a:r>
                    </a:p>
                  </a:txBody>
                  <a:tcPr anchor="ctr">
                    <a:solidFill>
                      <a:schemeClr val="bg1">
                        <a:lumMod val="95000"/>
                      </a:schemeClr>
                    </a:solidFill>
                  </a:tcPr>
                </a:tc>
                <a:tc>
                  <a:txBody>
                    <a:bodyPr/>
                    <a:lstStyle/>
                    <a:p>
                      <a:r>
                        <a:rPr lang="en-US" sz="1600" b="0" i="0" dirty="0">
                          <a:latin typeface="Helvetica Neue" panose="02000503000000020004" pitchFamily="2" charset="0"/>
                        </a:rPr>
                        <a:t>When after repeated use, the parts of the brain responsible for releasing dopamine only function normally when the drug is around  </a:t>
                      </a:r>
                    </a:p>
                  </a:txBody>
                  <a:tcPr anchor="ctr">
                    <a:solidFill>
                      <a:schemeClr val="bg1">
                        <a:lumMod val="95000"/>
                      </a:schemeClr>
                    </a:solidFill>
                  </a:tcPr>
                </a:tc>
                <a:extLst>
                  <a:ext uri="{0D108BD9-81ED-4DB2-BD59-A6C34878D82A}">
                    <a16:rowId xmlns:a16="http://schemas.microsoft.com/office/drawing/2014/main" val="2120503578"/>
                  </a:ext>
                </a:extLst>
              </a:tr>
            </a:tbl>
          </a:graphicData>
        </a:graphic>
      </p:graphicFrame>
      <p:grpSp>
        <p:nvGrpSpPr>
          <p:cNvPr id="18" name="Group 17">
            <a:extLst>
              <a:ext uri="{FF2B5EF4-FFF2-40B4-BE49-F238E27FC236}">
                <a16:creationId xmlns:a16="http://schemas.microsoft.com/office/drawing/2014/main" id="{4BAF68C9-52AE-E84F-80DF-D09040531E0D}"/>
              </a:ext>
            </a:extLst>
          </p:cNvPr>
          <p:cNvGrpSpPr/>
          <p:nvPr/>
        </p:nvGrpSpPr>
        <p:grpSpPr>
          <a:xfrm>
            <a:off x="562720" y="2845298"/>
            <a:ext cx="8145780" cy="1451610"/>
            <a:chOff x="317500" y="317500"/>
            <a:chExt cx="8145780" cy="1451610"/>
          </a:xfrm>
        </p:grpSpPr>
        <p:pic>
          <p:nvPicPr>
            <p:cNvPr id="16" name="PFE element 50">
              <a:extLst>
                <a:ext uri="{FF2B5EF4-FFF2-40B4-BE49-F238E27FC236}">
                  <a16:creationId xmlns:a16="http://schemas.microsoft.com/office/drawing/2014/main" id="{589AA1BA-E337-5549-9E02-9919EAA7BE95}"/>
                </a:ext>
              </a:extLst>
            </p:cNvPr>
            <p:cNvPicPr>
              <a:picLocks/>
            </p:cNvPicPr>
            <p:nvPr/>
          </p:nvPicPr>
          <p:blipFill>
            <a:blip r:embed="rId5"/>
            <a:stretch>
              <a:fillRect/>
            </a:stretch>
          </p:blipFill>
          <p:spPr>
            <a:xfrm>
              <a:off x="317500" y="317500"/>
              <a:ext cx="8145780" cy="1451610"/>
            </a:xfrm>
            <a:prstGeom prst="rect">
              <a:avLst/>
            </a:prstGeom>
          </p:spPr>
        </p:pic>
        <p:sp>
          <p:nvSpPr>
            <p:cNvPr id="17" name="Shape_162">
              <a:extLst>
                <a:ext uri="{FF2B5EF4-FFF2-40B4-BE49-F238E27FC236}">
                  <a16:creationId xmlns:a16="http://schemas.microsoft.com/office/drawing/2014/main" id="{84223EE3-D740-C24C-A856-9A57C8A5CBD5}"/>
                </a:ext>
              </a:extLst>
            </p:cNvPr>
            <p:cNvSpPr/>
            <p:nvPr/>
          </p:nvSpPr>
          <p:spPr>
            <a:xfrm>
              <a:off x="317500" y="317500"/>
              <a:ext cx="8145780" cy="145161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64962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Theme">
  <a:themeElements>
    <a:clrScheme name="Custom 8">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434445"/>
      </a:hlink>
      <a:folHlink>
        <a:srgbClr val="CB8B1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_Flow_SignoffStatus xmlns="0b5f8546-f232-423b-b5ab-b5085885657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60CF659410E6A45AEE53BA4746D6574" ma:contentTypeVersion="16" ma:contentTypeDescription="Create a new document." ma:contentTypeScope="" ma:versionID="bfe987e1ce5118066d623e145db59fd9">
  <xsd:schema xmlns:xsd="http://www.w3.org/2001/XMLSchema" xmlns:xs="http://www.w3.org/2001/XMLSchema" xmlns:p="http://schemas.microsoft.com/office/2006/metadata/properties" xmlns:ns1="http://schemas.microsoft.com/sharepoint/v3" xmlns:ns2="0b5f8546-f232-423b-b5ab-b50858856574" xmlns:ns3="2f80ae54-6d9f-4f2a-b7e8-58987361d6c8" targetNamespace="http://schemas.microsoft.com/office/2006/metadata/properties" ma:root="true" ma:fieldsID="0cdbfd95f0c159ddc919bc4ea2351834" ns1:_="" ns2:_="" ns3:_="">
    <xsd:import namespace="http://schemas.microsoft.com/sharepoint/v3"/>
    <xsd:import namespace="0b5f8546-f232-423b-b5ab-b50858856574"/>
    <xsd:import namespace="2f80ae54-6d9f-4f2a-b7e8-58987361d6c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1:_ip_UnifiedCompliancePolicyProperties" minOccurs="0"/>
                <xsd:element ref="ns1:_ip_UnifiedCompliancePolicyUIAction" minOccurs="0"/>
                <xsd:element ref="ns2: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b5f8546-f232-423b-b5ab-b508588565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_Flow_SignoffStatus" ma:index="22" nillable="true" ma:displayName="Sign-off status" ma:internalName="Sign_x002d_off_x0020_statu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f80ae54-6d9f-4f2a-b7e8-58987361d6c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33589DD-34FB-4995-8418-1190E39AF981}">
  <ds:schemaRefs>
    <ds:schemaRef ds:uri="http://schemas.microsoft.com/office/2006/metadata/properties"/>
    <ds:schemaRef ds:uri="http://schemas.microsoft.com/office/infopath/2007/PartnerControls"/>
    <ds:schemaRef ds:uri="http://schemas.microsoft.com/sharepoint/v3"/>
    <ds:schemaRef ds:uri="0b5f8546-f232-423b-b5ab-b50858856574"/>
  </ds:schemaRefs>
</ds:datastoreItem>
</file>

<file path=customXml/itemProps2.xml><?xml version="1.0" encoding="utf-8"?>
<ds:datastoreItem xmlns:ds="http://schemas.openxmlformats.org/officeDocument/2006/customXml" ds:itemID="{B1433532-96D3-4A56-8F53-16A09FF36476}">
  <ds:schemaRefs>
    <ds:schemaRef ds:uri="http://schemas.microsoft.com/sharepoint/v3/contenttype/forms"/>
  </ds:schemaRefs>
</ds:datastoreItem>
</file>

<file path=customXml/itemProps3.xml><?xml version="1.0" encoding="utf-8"?>
<ds:datastoreItem xmlns:ds="http://schemas.openxmlformats.org/officeDocument/2006/customXml" ds:itemID="{BA65A40C-66D6-48DB-9929-1A40FE8863F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b5f8546-f232-423b-b5ab-b50858856574"/>
    <ds:schemaRef ds:uri="2f80ae54-6d9f-4f2a-b7e8-58987361d6c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694</TotalTime>
  <Words>4833</Words>
  <Application>Microsoft Office PowerPoint</Application>
  <PresentationFormat>On-screen Show (4:3)</PresentationFormat>
  <Paragraphs>311</Paragraphs>
  <Slides>20</Slides>
  <Notes>20</Notes>
  <HiddenSlides>0</HiddenSlides>
  <MMClips>1</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Laura Sobrado</dc:creator>
  <cp:keywords/>
  <dc:description/>
  <cp:lastModifiedBy>Alexandra Waters</cp:lastModifiedBy>
  <cp:revision>12</cp:revision>
  <dcterms:created xsi:type="dcterms:W3CDTF">2018-10-31T19:03:45Z</dcterms:created>
  <dcterms:modified xsi:type="dcterms:W3CDTF">2020-07-16T13:44:43Z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0x010100560CF659410E6A45AEE53BA4746D6574</vt:lpwstr>
  </property>
</Properties>
</file>